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321" r:id="rId3"/>
    <p:sldId id="319" r:id="rId4"/>
    <p:sldId id="330" r:id="rId5"/>
    <p:sldId id="344" r:id="rId6"/>
    <p:sldId id="349" r:id="rId7"/>
    <p:sldId id="351" r:id="rId8"/>
    <p:sldId id="350" r:id="rId9"/>
    <p:sldId id="345" r:id="rId10"/>
    <p:sldId id="341" r:id="rId11"/>
    <p:sldId id="337" r:id="rId12"/>
    <p:sldId id="338" r:id="rId13"/>
    <p:sldId id="323"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4497" autoAdjust="0"/>
  </p:normalViewPr>
  <p:slideViewPr>
    <p:cSldViewPr snapToGrid="0">
      <p:cViewPr varScale="1">
        <p:scale>
          <a:sx n="60" d="100"/>
          <a:sy n="60" d="100"/>
        </p:scale>
        <p:origin x="1478"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4EDDA0-BACF-4228-BA51-B1A2A45FDEE2}" type="datetimeFigureOut">
              <a:rPr lang="en-US" smtClean="0"/>
              <a:t>6/11/2021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7CBDCC-9E57-4619-BA6C-5A7A7B3E571E}" type="slidenum">
              <a:rPr lang="en-US" smtClean="0"/>
              <a:t>‹#›</a:t>
            </a:fld>
            <a:endParaRPr lang="en-US"/>
          </a:p>
        </p:txBody>
      </p:sp>
    </p:spTree>
    <p:extLst>
      <p:ext uri="{BB962C8B-B14F-4D97-AF65-F5344CB8AC3E}">
        <p14:creationId xmlns:p14="http://schemas.microsoft.com/office/powerpoint/2010/main" val="2733332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A7CBDCC-9E57-4619-BA6C-5A7A7B3E571E}" type="slidenum">
              <a:rPr lang="en-US" smtClean="0"/>
              <a:t>2</a:t>
            </a:fld>
            <a:endParaRPr lang="en-US"/>
          </a:p>
        </p:txBody>
      </p:sp>
    </p:spTree>
    <p:extLst>
      <p:ext uri="{BB962C8B-B14F-4D97-AF65-F5344CB8AC3E}">
        <p14:creationId xmlns:p14="http://schemas.microsoft.com/office/powerpoint/2010/main" val="11722991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search is terminated after a prespecified number of generations and the best solution in the last generation is determined as the optimal solution</a:t>
            </a:r>
          </a:p>
          <a:p>
            <a:endParaRPr lang="en-US" dirty="0"/>
          </a:p>
        </p:txBody>
      </p:sp>
      <p:sp>
        <p:nvSpPr>
          <p:cNvPr id="4" name="Slide Number Placeholder 3"/>
          <p:cNvSpPr>
            <a:spLocks noGrp="1"/>
          </p:cNvSpPr>
          <p:nvPr>
            <p:ph type="sldNum" sz="quarter" idx="5"/>
          </p:nvPr>
        </p:nvSpPr>
        <p:spPr/>
        <p:txBody>
          <a:bodyPr/>
          <a:lstStyle/>
          <a:p>
            <a:fld id="{6717D61C-D65A-A343-BC36-13A481A82422}" type="slidenum">
              <a:rPr lang="en-US" smtClean="0"/>
              <a:t>11</a:t>
            </a:fld>
            <a:endParaRPr lang="en-US"/>
          </a:p>
        </p:txBody>
      </p:sp>
    </p:spTree>
    <p:extLst>
      <p:ext uri="{BB962C8B-B14F-4D97-AF65-F5344CB8AC3E}">
        <p14:creationId xmlns:p14="http://schemas.microsoft.com/office/powerpoint/2010/main" val="24916184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example of the progress of the population of solutions over generation. The red line is the average fitness score of the population and the black line is the best fitness score within a generation. So within 25 generations, the solutions rapidly increase in fitness and over generation time, the average and best fitness scores asymptote to an optimal solution.</a:t>
            </a:r>
          </a:p>
        </p:txBody>
      </p:sp>
      <p:sp>
        <p:nvSpPr>
          <p:cNvPr id="4" name="Slide Number Placeholder 3"/>
          <p:cNvSpPr>
            <a:spLocks noGrp="1"/>
          </p:cNvSpPr>
          <p:nvPr>
            <p:ph type="sldNum" sz="quarter" idx="5"/>
          </p:nvPr>
        </p:nvSpPr>
        <p:spPr/>
        <p:txBody>
          <a:bodyPr/>
          <a:lstStyle/>
          <a:p>
            <a:fld id="{8A7CBDCC-9E57-4619-BA6C-5A7A7B3E571E}" type="slidenum">
              <a:rPr lang="en-US" smtClean="0"/>
              <a:t>12</a:t>
            </a:fld>
            <a:endParaRPr lang="en-US"/>
          </a:p>
        </p:txBody>
      </p:sp>
    </p:spTree>
    <p:extLst>
      <p:ext uri="{BB962C8B-B14F-4D97-AF65-F5344CB8AC3E}">
        <p14:creationId xmlns:p14="http://schemas.microsoft.com/office/powerpoint/2010/main" val="35926519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optimStrata</a:t>
            </a:r>
            <a:r>
              <a:rPr lang="en-US" dirty="0"/>
              <a:t> is the function used to set up the optimization. Here are some useful arguments of that function. </a:t>
            </a:r>
          </a:p>
        </p:txBody>
      </p:sp>
      <p:sp>
        <p:nvSpPr>
          <p:cNvPr id="4" name="Slide Number Placeholder 3"/>
          <p:cNvSpPr>
            <a:spLocks noGrp="1"/>
          </p:cNvSpPr>
          <p:nvPr>
            <p:ph type="sldNum" sz="quarter" idx="5"/>
          </p:nvPr>
        </p:nvSpPr>
        <p:spPr/>
        <p:txBody>
          <a:bodyPr/>
          <a:lstStyle/>
          <a:p>
            <a:fld id="{8A7CBDCC-9E57-4619-BA6C-5A7A7B3E571E}" type="slidenum">
              <a:rPr lang="en-US" smtClean="0"/>
              <a:t>13</a:t>
            </a:fld>
            <a:endParaRPr lang="en-US"/>
          </a:p>
        </p:txBody>
      </p:sp>
    </p:spTree>
    <p:extLst>
      <p:ext uri="{BB962C8B-B14F-4D97-AF65-F5344CB8AC3E}">
        <p14:creationId xmlns:p14="http://schemas.microsoft.com/office/powerpoint/2010/main" val="19286263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Searching for the optimum strata boundaries using a brute-force search is intractable for even fairly moderate problems. So using a meta-heuristic optimization is a feasible way to find a relatively good solution in a reasonable amount of computing time. The exact answer, or the global solution, are not guaranteed but many heuristics  can search towards reasonable solutions. </a:t>
            </a:r>
          </a:p>
        </p:txBody>
      </p:sp>
      <p:sp>
        <p:nvSpPr>
          <p:cNvPr id="4" name="Slide Number Placeholder 3"/>
          <p:cNvSpPr>
            <a:spLocks noGrp="1"/>
          </p:cNvSpPr>
          <p:nvPr>
            <p:ph type="sldNum" sz="quarter" idx="5"/>
          </p:nvPr>
        </p:nvSpPr>
        <p:spPr/>
        <p:txBody>
          <a:bodyPr/>
          <a:lstStyle/>
          <a:p>
            <a:fld id="{6717D61C-D65A-A343-BC36-13A481A82422}" type="slidenum">
              <a:rPr lang="en-US" smtClean="0"/>
              <a:t>3</a:t>
            </a:fld>
            <a:endParaRPr lang="en-US"/>
          </a:p>
        </p:txBody>
      </p:sp>
    </p:spTree>
    <p:extLst>
      <p:ext uri="{BB962C8B-B14F-4D97-AF65-F5344CB8AC3E}">
        <p14:creationId xmlns:p14="http://schemas.microsoft.com/office/powerpoint/2010/main" val="37175876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type of metaheuristic the </a:t>
            </a:r>
            <a:r>
              <a:rPr lang="en-US" dirty="0" err="1"/>
              <a:t>SamplingStrata</a:t>
            </a:r>
            <a:r>
              <a:rPr lang="en-US" dirty="0"/>
              <a:t> R package is a genetic algorithm, and takes it name from simulating the major processes of natural selection. A population  of solutions to the optimization problem evolves over generations towards better solutions through the concepts of fitness (better solutions have a higher probability of passing on the traits of their solution), mutation (small changes in the solutions), and recombination (individual solutions mating and producing offspring solution that contain traits of the parents)</a:t>
            </a:r>
          </a:p>
        </p:txBody>
      </p:sp>
      <p:sp>
        <p:nvSpPr>
          <p:cNvPr id="4" name="Slide Number Placeholder 3"/>
          <p:cNvSpPr>
            <a:spLocks noGrp="1"/>
          </p:cNvSpPr>
          <p:nvPr>
            <p:ph type="sldNum" sz="quarter" idx="5"/>
          </p:nvPr>
        </p:nvSpPr>
        <p:spPr/>
        <p:txBody>
          <a:bodyPr/>
          <a:lstStyle/>
          <a:p>
            <a:fld id="{6717D61C-D65A-A343-BC36-13A481A82422}" type="slidenum">
              <a:rPr lang="en-US" smtClean="0"/>
              <a:t>4</a:t>
            </a:fld>
            <a:endParaRPr lang="en-US"/>
          </a:p>
        </p:txBody>
      </p:sp>
    </p:spTree>
    <p:extLst>
      <p:ext uri="{BB962C8B-B14F-4D97-AF65-F5344CB8AC3E}">
        <p14:creationId xmlns:p14="http://schemas.microsoft.com/office/powerpoint/2010/main" val="34393899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algorithm initiates with a population of solution consisting of random stratifications. In our problem, stratifications are defined by longitude and depth. Here we start with 50 individuals in the populations or candidate solutions. Each candidate solution expresses a variant of a trait (the trait being the stratification) and e</a:t>
            </a:r>
            <a:r>
              <a:rPr lang="en-US" sz="2800" dirty="0"/>
              <a:t>ach candidate solution has a calculated fitness </a:t>
            </a:r>
            <a:endParaRPr lang="en-US" dirty="0"/>
          </a:p>
        </p:txBody>
      </p:sp>
      <p:sp>
        <p:nvSpPr>
          <p:cNvPr id="4" name="Slide Number Placeholder 3"/>
          <p:cNvSpPr>
            <a:spLocks noGrp="1"/>
          </p:cNvSpPr>
          <p:nvPr>
            <p:ph type="sldNum" sz="quarter" idx="5"/>
          </p:nvPr>
        </p:nvSpPr>
        <p:spPr/>
        <p:txBody>
          <a:bodyPr/>
          <a:lstStyle/>
          <a:p>
            <a:fld id="{6717D61C-D65A-A343-BC36-13A481A82422}" type="slidenum">
              <a:rPr lang="en-US" smtClean="0"/>
              <a:t>5</a:t>
            </a:fld>
            <a:endParaRPr lang="en-US"/>
          </a:p>
        </p:txBody>
      </p:sp>
    </p:spTree>
    <p:extLst>
      <p:ext uri="{BB962C8B-B14F-4D97-AF65-F5344CB8AC3E}">
        <p14:creationId xmlns:p14="http://schemas.microsoft.com/office/powerpoint/2010/main" val="39377226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717D61C-D65A-A343-BC36-13A481A82422}" type="slidenum">
              <a:rPr lang="en-US" smtClean="0"/>
              <a:t>6</a:t>
            </a:fld>
            <a:endParaRPr lang="en-US"/>
          </a:p>
        </p:txBody>
      </p:sp>
    </p:spTree>
    <p:extLst>
      <p:ext uri="{BB962C8B-B14F-4D97-AF65-F5344CB8AC3E}">
        <p14:creationId xmlns:p14="http://schemas.microsoft.com/office/powerpoint/2010/main" val="41433893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717D61C-D65A-A343-BC36-13A481A82422}" type="slidenum">
              <a:rPr lang="en-US" smtClean="0"/>
              <a:t>7</a:t>
            </a:fld>
            <a:endParaRPr lang="en-US"/>
          </a:p>
        </p:txBody>
      </p:sp>
    </p:spTree>
    <p:extLst>
      <p:ext uri="{BB962C8B-B14F-4D97-AF65-F5344CB8AC3E}">
        <p14:creationId xmlns:p14="http://schemas.microsoft.com/office/powerpoint/2010/main" val="15485983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800" dirty="0"/>
              <a:t>which is optimal total sample size as calculated by the Bethel algorithm. The lower the total sample size, the fitter the solution because this is a minimization problem. </a:t>
            </a:r>
            <a:endParaRPr lang="en-US" dirty="0"/>
          </a:p>
        </p:txBody>
      </p:sp>
      <p:sp>
        <p:nvSpPr>
          <p:cNvPr id="4" name="Slide Number Placeholder 3"/>
          <p:cNvSpPr>
            <a:spLocks noGrp="1"/>
          </p:cNvSpPr>
          <p:nvPr>
            <p:ph type="sldNum" sz="quarter" idx="5"/>
          </p:nvPr>
        </p:nvSpPr>
        <p:spPr/>
        <p:txBody>
          <a:bodyPr/>
          <a:lstStyle/>
          <a:p>
            <a:fld id="{6717D61C-D65A-A343-BC36-13A481A82422}" type="slidenum">
              <a:rPr lang="en-US" smtClean="0"/>
              <a:t>8</a:t>
            </a:fld>
            <a:endParaRPr lang="en-US"/>
          </a:p>
        </p:txBody>
      </p:sp>
    </p:spTree>
    <p:extLst>
      <p:ext uri="{BB962C8B-B14F-4D97-AF65-F5344CB8AC3E}">
        <p14:creationId xmlns:p14="http://schemas.microsoft.com/office/powerpoint/2010/main" val="13747508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t>In the next generation, a few things happen. First a subset of the best solutions (the rate of which is user-defined) is immediately passed on to the next population, this is called elitism. Solutions are allowed to “mate” and “cross over” information about stratification boundaries. Then, random mutations in the stratification boundaries occur at some user-defined rate.</a:t>
            </a:r>
          </a:p>
        </p:txBody>
      </p:sp>
      <p:sp>
        <p:nvSpPr>
          <p:cNvPr id="4" name="Slide Number Placeholder 3"/>
          <p:cNvSpPr>
            <a:spLocks noGrp="1"/>
          </p:cNvSpPr>
          <p:nvPr>
            <p:ph type="sldNum" sz="quarter" idx="5"/>
          </p:nvPr>
        </p:nvSpPr>
        <p:spPr/>
        <p:txBody>
          <a:bodyPr/>
          <a:lstStyle/>
          <a:p>
            <a:fld id="{6717D61C-D65A-A343-BC36-13A481A82422}" type="slidenum">
              <a:rPr lang="en-US" smtClean="0"/>
              <a:t>9</a:t>
            </a:fld>
            <a:endParaRPr lang="en-US"/>
          </a:p>
        </p:txBody>
      </p:sp>
    </p:spTree>
    <p:extLst>
      <p:ext uri="{BB962C8B-B14F-4D97-AF65-F5344CB8AC3E}">
        <p14:creationId xmlns:p14="http://schemas.microsoft.com/office/powerpoint/2010/main" val="926439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 new generation of solutions is created from those genetic processes. The fitness of each solution is calculated for each solution in this new generation and the process repeats.</a:t>
            </a:r>
          </a:p>
        </p:txBody>
      </p:sp>
      <p:sp>
        <p:nvSpPr>
          <p:cNvPr id="4" name="Slide Number Placeholder 3"/>
          <p:cNvSpPr>
            <a:spLocks noGrp="1"/>
          </p:cNvSpPr>
          <p:nvPr>
            <p:ph type="sldNum" sz="quarter" idx="5"/>
          </p:nvPr>
        </p:nvSpPr>
        <p:spPr/>
        <p:txBody>
          <a:bodyPr/>
          <a:lstStyle/>
          <a:p>
            <a:fld id="{6717D61C-D65A-A343-BC36-13A481A82422}" type="slidenum">
              <a:rPr lang="en-US" smtClean="0"/>
              <a:t>10</a:t>
            </a:fld>
            <a:endParaRPr lang="en-US"/>
          </a:p>
        </p:txBody>
      </p:sp>
    </p:spTree>
    <p:extLst>
      <p:ext uri="{BB962C8B-B14F-4D97-AF65-F5344CB8AC3E}">
        <p14:creationId xmlns:p14="http://schemas.microsoft.com/office/powerpoint/2010/main" val="23685896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967DE-D971-4766-B930-2EA0C66B182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F445BDE-1905-4B63-8D18-69EB8FF20EC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21CDE81-E964-4469-8033-3565E93D79D7}"/>
              </a:ext>
            </a:extLst>
          </p:cNvPr>
          <p:cNvSpPr>
            <a:spLocks noGrp="1"/>
          </p:cNvSpPr>
          <p:nvPr>
            <p:ph type="dt" sz="half" idx="10"/>
          </p:nvPr>
        </p:nvSpPr>
        <p:spPr/>
        <p:txBody>
          <a:bodyPr/>
          <a:lstStyle/>
          <a:p>
            <a:fld id="{B9D7F58C-41CE-48B0-8F21-8B583E8CF70C}" type="datetimeFigureOut">
              <a:rPr lang="en-US" smtClean="0"/>
              <a:t>6/11/2021</a:t>
            </a:fld>
            <a:endParaRPr lang="en-US"/>
          </a:p>
        </p:txBody>
      </p:sp>
      <p:sp>
        <p:nvSpPr>
          <p:cNvPr id="5" name="Footer Placeholder 4">
            <a:extLst>
              <a:ext uri="{FF2B5EF4-FFF2-40B4-BE49-F238E27FC236}">
                <a16:creationId xmlns:a16="http://schemas.microsoft.com/office/drawing/2014/main" id="{E8A46E5F-9CE3-4314-A1DE-9C8D9F1D4F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869E6B-0EC9-4904-875A-6E2DC66223C6}"/>
              </a:ext>
            </a:extLst>
          </p:cNvPr>
          <p:cNvSpPr>
            <a:spLocks noGrp="1"/>
          </p:cNvSpPr>
          <p:nvPr>
            <p:ph type="sldNum" sz="quarter" idx="12"/>
          </p:nvPr>
        </p:nvSpPr>
        <p:spPr/>
        <p:txBody>
          <a:bodyPr/>
          <a:lstStyle/>
          <a:p>
            <a:fld id="{C9A4C6E4-9C54-467E-942F-6D3CC54287E4}" type="slidenum">
              <a:rPr lang="en-US" smtClean="0"/>
              <a:t>‹#›</a:t>
            </a:fld>
            <a:endParaRPr lang="en-US"/>
          </a:p>
        </p:txBody>
      </p:sp>
    </p:spTree>
    <p:extLst>
      <p:ext uri="{BB962C8B-B14F-4D97-AF65-F5344CB8AC3E}">
        <p14:creationId xmlns:p14="http://schemas.microsoft.com/office/powerpoint/2010/main" val="17267188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839FB-198D-47AA-9683-EE2ADDBF214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A69C847-DEFD-4B36-A55A-4AE09D5B20B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8177E9-20EC-4EC4-BB1D-AAB2753629E4}"/>
              </a:ext>
            </a:extLst>
          </p:cNvPr>
          <p:cNvSpPr>
            <a:spLocks noGrp="1"/>
          </p:cNvSpPr>
          <p:nvPr>
            <p:ph type="dt" sz="half" idx="10"/>
          </p:nvPr>
        </p:nvSpPr>
        <p:spPr/>
        <p:txBody>
          <a:bodyPr/>
          <a:lstStyle/>
          <a:p>
            <a:fld id="{B9D7F58C-41CE-48B0-8F21-8B583E8CF70C}" type="datetimeFigureOut">
              <a:rPr lang="en-US" smtClean="0"/>
              <a:t>6/11/2021</a:t>
            </a:fld>
            <a:endParaRPr lang="en-US"/>
          </a:p>
        </p:txBody>
      </p:sp>
      <p:sp>
        <p:nvSpPr>
          <p:cNvPr id="5" name="Footer Placeholder 4">
            <a:extLst>
              <a:ext uri="{FF2B5EF4-FFF2-40B4-BE49-F238E27FC236}">
                <a16:creationId xmlns:a16="http://schemas.microsoft.com/office/drawing/2014/main" id="{6B70997A-4279-430D-AA47-DEDF0D701A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74C553-15A4-4538-93F1-4FC6FD5B0036}"/>
              </a:ext>
            </a:extLst>
          </p:cNvPr>
          <p:cNvSpPr>
            <a:spLocks noGrp="1"/>
          </p:cNvSpPr>
          <p:nvPr>
            <p:ph type="sldNum" sz="quarter" idx="12"/>
          </p:nvPr>
        </p:nvSpPr>
        <p:spPr/>
        <p:txBody>
          <a:bodyPr/>
          <a:lstStyle/>
          <a:p>
            <a:fld id="{C9A4C6E4-9C54-467E-942F-6D3CC54287E4}" type="slidenum">
              <a:rPr lang="en-US" smtClean="0"/>
              <a:t>‹#›</a:t>
            </a:fld>
            <a:endParaRPr lang="en-US"/>
          </a:p>
        </p:txBody>
      </p:sp>
    </p:spTree>
    <p:extLst>
      <p:ext uri="{BB962C8B-B14F-4D97-AF65-F5344CB8AC3E}">
        <p14:creationId xmlns:p14="http://schemas.microsoft.com/office/powerpoint/2010/main" val="1367844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31239B4-C995-4309-8560-0F0A3CFEEA5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2E8C37-DD7A-42CC-A5CF-78AB7E71B91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C1CD78-2D34-40FE-AAF1-F70F4F057B56}"/>
              </a:ext>
            </a:extLst>
          </p:cNvPr>
          <p:cNvSpPr>
            <a:spLocks noGrp="1"/>
          </p:cNvSpPr>
          <p:nvPr>
            <p:ph type="dt" sz="half" idx="10"/>
          </p:nvPr>
        </p:nvSpPr>
        <p:spPr/>
        <p:txBody>
          <a:bodyPr/>
          <a:lstStyle/>
          <a:p>
            <a:fld id="{B9D7F58C-41CE-48B0-8F21-8B583E8CF70C}" type="datetimeFigureOut">
              <a:rPr lang="en-US" smtClean="0"/>
              <a:t>6/11/2021</a:t>
            </a:fld>
            <a:endParaRPr lang="en-US"/>
          </a:p>
        </p:txBody>
      </p:sp>
      <p:sp>
        <p:nvSpPr>
          <p:cNvPr id="5" name="Footer Placeholder 4">
            <a:extLst>
              <a:ext uri="{FF2B5EF4-FFF2-40B4-BE49-F238E27FC236}">
                <a16:creationId xmlns:a16="http://schemas.microsoft.com/office/drawing/2014/main" id="{E483E623-7642-449E-99B3-CF1ACB0A5D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637661-F494-4E96-A07A-E1E7FE806302}"/>
              </a:ext>
            </a:extLst>
          </p:cNvPr>
          <p:cNvSpPr>
            <a:spLocks noGrp="1"/>
          </p:cNvSpPr>
          <p:nvPr>
            <p:ph type="sldNum" sz="quarter" idx="12"/>
          </p:nvPr>
        </p:nvSpPr>
        <p:spPr/>
        <p:txBody>
          <a:bodyPr/>
          <a:lstStyle/>
          <a:p>
            <a:fld id="{C9A4C6E4-9C54-467E-942F-6D3CC54287E4}" type="slidenum">
              <a:rPr lang="en-US" smtClean="0"/>
              <a:t>‹#›</a:t>
            </a:fld>
            <a:endParaRPr lang="en-US"/>
          </a:p>
        </p:txBody>
      </p:sp>
    </p:spTree>
    <p:extLst>
      <p:ext uri="{BB962C8B-B14F-4D97-AF65-F5344CB8AC3E}">
        <p14:creationId xmlns:p14="http://schemas.microsoft.com/office/powerpoint/2010/main" val="31829034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CCB36-6393-422A-AFDD-53929D9AA3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48A3CF-E9B3-4783-8AD2-2847E95753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702316-7C9D-4B4D-BD24-3A9DEAF91903}"/>
              </a:ext>
            </a:extLst>
          </p:cNvPr>
          <p:cNvSpPr>
            <a:spLocks noGrp="1"/>
          </p:cNvSpPr>
          <p:nvPr>
            <p:ph type="dt" sz="half" idx="10"/>
          </p:nvPr>
        </p:nvSpPr>
        <p:spPr/>
        <p:txBody>
          <a:bodyPr/>
          <a:lstStyle/>
          <a:p>
            <a:fld id="{B9D7F58C-41CE-48B0-8F21-8B583E8CF70C}" type="datetimeFigureOut">
              <a:rPr lang="en-US" smtClean="0"/>
              <a:t>6/11/2021</a:t>
            </a:fld>
            <a:endParaRPr lang="en-US"/>
          </a:p>
        </p:txBody>
      </p:sp>
      <p:sp>
        <p:nvSpPr>
          <p:cNvPr id="5" name="Footer Placeholder 4">
            <a:extLst>
              <a:ext uri="{FF2B5EF4-FFF2-40B4-BE49-F238E27FC236}">
                <a16:creationId xmlns:a16="http://schemas.microsoft.com/office/drawing/2014/main" id="{89A7CD30-92CF-45BA-8361-ABAF3CC75A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13C545-75EB-4D35-8794-FD9675E8006E}"/>
              </a:ext>
            </a:extLst>
          </p:cNvPr>
          <p:cNvSpPr>
            <a:spLocks noGrp="1"/>
          </p:cNvSpPr>
          <p:nvPr>
            <p:ph type="sldNum" sz="quarter" idx="12"/>
          </p:nvPr>
        </p:nvSpPr>
        <p:spPr/>
        <p:txBody>
          <a:bodyPr/>
          <a:lstStyle/>
          <a:p>
            <a:fld id="{C9A4C6E4-9C54-467E-942F-6D3CC54287E4}" type="slidenum">
              <a:rPr lang="en-US" smtClean="0"/>
              <a:t>‹#›</a:t>
            </a:fld>
            <a:endParaRPr lang="en-US"/>
          </a:p>
        </p:txBody>
      </p:sp>
    </p:spTree>
    <p:extLst>
      <p:ext uri="{BB962C8B-B14F-4D97-AF65-F5344CB8AC3E}">
        <p14:creationId xmlns:p14="http://schemas.microsoft.com/office/powerpoint/2010/main" val="39099785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2E7E6-67FA-4A22-9F99-3D8B148D0EA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2F4F345-0CDE-4141-B2ED-D163EB7603E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6EA1ED7-14CB-45DB-B66F-2C1641D09E1D}"/>
              </a:ext>
            </a:extLst>
          </p:cNvPr>
          <p:cNvSpPr>
            <a:spLocks noGrp="1"/>
          </p:cNvSpPr>
          <p:nvPr>
            <p:ph type="dt" sz="half" idx="10"/>
          </p:nvPr>
        </p:nvSpPr>
        <p:spPr/>
        <p:txBody>
          <a:bodyPr/>
          <a:lstStyle/>
          <a:p>
            <a:fld id="{B9D7F58C-41CE-48B0-8F21-8B583E8CF70C}" type="datetimeFigureOut">
              <a:rPr lang="en-US" smtClean="0"/>
              <a:t>6/11/2021</a:t>
            </a:fld>
            <a:endParaRPr lang="en-US"/>
          </a:p>
        </p:txBody>
      </p:sp>
      <p:sp>
        <p:nvSpPr>
          <p:cNvPr id="5" name="Footer Placeholder 4">
            <a:extLst>
              <a:ext uri="{FF2B5EF4-FFF2-40B4-BE49-F238E27FC236}">
                <a16:creationId xmlns:a16="http://schemas.microsoft.com/office/drawing/2014/main" id="{EBD525AC-2100-4CD0-B29E-1E94EC6AD6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3789D8-C4C1-452C-84BF-932B73B2443A}"/>
              </a:ext>
            </a:extLst>
          </p:cNvPr>
          <p:cNvSpPr>
            <a:spLocks noGrp="1"/>
          </p:cNvSpPr>
          <p:nvPr>
            <p:ph type="sldNum" sz="quarter" idx="12"/>
          </p:nvPr>
        </p:nvSpPr>
        <p:spPr/>
        <p:txBody>
          <a:bodyPr/>
          <a:lstStyle/>
          <a:p>
            <a:fld id="{C9A4C6E4-9C54-467E-942F-6D3CC54287E4}" type="slidenum">
              <a:rPr lang="en-US" smtClean="0"/>
              <a:t>‹#›</a:t>
            </a:fld>
            <a:endParaRPr lang="en-US"/>
          </a:p>
        </p:txBody>
      </p:sp>
    </p:spTree>
    <p:extLst>
      <p:ext uri="{BB962C8B-B14F-4D97-AF65-F5344CB8AC3E}">
        <p14:creationId xmlns:p14="http://schemas.microsoft.com/office/powerpoint/2010/main" val="4109965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4173B-371A-4D56-99A9-B4459394BC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703A062-F817-41EB-83F8-21D4BB16DC8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94B0142-D335-424B-8B49-DD1DE70E715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C45568A-4BAE-49C7-A6E1-1727CAB50B95}"/>
              </a:ext>
            </a:extLst>
          </p:cNvPr>
          <p:cNvSpPr>
            <a:spLocks noGrp="1"/>
          </p:cNvSpPr>
          <p:nvPr>
            <p:ph type="dt" sz="half" idx="10"/>
          </p:nvPr>
        </p:nvSpPr>
        <p:spPr/>
        <p:txBody>
          <a:bodyPr/>
          <a:lstStyle/>
          <a:p>
            <a:fld id="{B9D7F58C-41CE-48B0-8F21-8B583E8CF70C}" type="datetimeFigureOut">
              <a:rPr lang="en-US" smtClean="0"/>
              <a:t>6/11/2021</a:t>
            </a:fld>
            <a:endParaRPr lang="en-US"/>
          </a:p>
        </p:txBody>
      </p:sp>
      <p:sp>
        <p:nvSpPr>
          <p:cNvPr id="6" name="Footer Placeholder 5">
            <a:extLst>
              <a:ext uri="{FF2B5EF4-FFF2-40B4-BE49-F238E27FC236}">
                <a16:creationId xmlns:a16="http://schemas.microsoft.com/office/drawing/2014/main" id="{DDC52D7D-798E-4249-B3F9-7CCB13EAEA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11C1D3-6785-4653-8A65-9790B642ADF5}"/>
              </a:ext>
            </a:extLst>
          </p:cNvPr>
          <p:cNvSpPr>
            <a:spLocks noGrp="1"/>
          </p:cNvSpPr>
          <p:nvPr>
            <p:ph type="sldNum" sz="quarter" idx="12"/>
          </p:nvPr>
        </p:nvSpPr>
        <p:spPr/>
        <p:txBody>
          <a:bodyPr/>
          <a:lstStyle/>
          <a:p>
            <a:fld id="{C9A4C6E4-9C54-467E-942F-6D3CC54287E4}" type="slidenum">
              <a:rPr lang="en-US" smtClean="0"/>
              <a:t>‹#›</a:t>
            </a:fld>
            <a:endParaRPr lang="en-US"/>
          </a:p>
        </p:txBody>
      </p:sp>
    </p:spTree>
    <p:extLst>
      <p:ext uri="{BB962C8B-B14F-4D97-AF65-F5344CB8AC3E}">
        <p14:creationId xmlns:p14="http://schemas.microsoft.com/office/powerpoint/2010/main" val="29648181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274EC-6B35-4F6D-888D-D3DDF7CE404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065685B-9A07-4528-A2EB-3A17D13218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33F2A6E-0641-44D7-BEAE-F5233A17093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BC0134-5798-414C-A862-E6BDE4526F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529B8C8-F717-4B69-B94A-57AED69FA1D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A5E6D4F-8120-4183-9CCD-3033DD93BF2A}"/>
              </a:ext>
            </a:extLst>
          </p:cNvPr>
          <p:cNvSpPr>
            <a:spLocks noGrp="1"/>
          </p:cNvSpPr>
          <p:nvPr>
            <p:ph type="dt" sz="half" idx="10"/>
          </p:nvPr>
        </p:nvSpPr>
        <p:spPr/>
        <p:txBody>
          <a:bodyPr/>
          <a:lstStyle/>
          <a:p>
            <a:fld id="{B9D7F58C-41CE-48B0-8F21-8B583E8CF70C}" type="datetimeFigureOut">
              <a:rPr lang="en-US" smtClean="0"/>
              <a:t>6/11/2021</a:t>
            </a:fld>
            <a:endParaRPr lang="en-US"/>
          </a:p>
        </p:txBody>
      </p:sp>
      <p:sp>
        <p:nvSpPr>
          <p:cNvPr id="8" name="Footer Placeholder 7">
            <a:extLst>
              <a:ext uri="{FF2B5EF4-FFF2-40B4-BE49-F238E27FC236}">
                <a16:creationId xmlns:a16="http://schemas.microsoft.com/office/drawing/2014/main" id="{9672AD30-10C1-4E24-A06F-BFDA798F0DC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CA4E270-E80C-4E2F-8E03-2AB3B0361E6B}"/>
              </a:ext>
            </a:extLst>
          </p:cNvPr>
          <p:cNvSpPr>
            <a:spLocks noGrp="1"/>
          </p:cNvSpPr>
          <p:nvPr>
            <p:ph type="sldNum" sz="quarter" idx="12"/>
          </p:nvPr>
        </p:nvSpPr>
        <p:spPr/>
        <p:txBody>
          <a:bodyPr/>
          <a:lstStyle/>
          <a:p>
            <a:fld id="{C9A4C6E4-9C54-467E-942F-6D3CC54287E4}" type="slidenum">
              <a:rPr lang="en-US" smtClean="0"/>
              <a:t>‹#›</a:t>
            </a:fld>
            <a:endParaRPr lang="en-US"/>
          </a:p>
        </p:txBody>
      </p:sp>
    </p:spTree>
    <p:extLst>
      <p:ext uri="{BB962C8B-B14F-4D97-AF65-F5344CB8AC3E}">
        <p14:creationId xmlns:p14="http://schemas.microsoft.com/office/powerpoint/2010/main" val="5800464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A798C-FB70-40EF-B1B2-9F2C8DC8629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9C971E0-C5D2-452E-92D9-C745144F8532}"/>
              </a:ext>
            </a:extLst>
          </p:cNvPr>
          <p:cNvSpPr>
            <a:spLocks noGrp="1"/>
          </p:cNvSpPr>
          <p:nvPr>
            <p:ph type="dt" sz="half" idx="10"/>
          </p:nvPr>
        </p:nvSpPr>
        <p:spPr/>
        <p:txBody>
          <a:bodyPr/>
          <a:lstStyle/>
          <a:p>
            <a:fld id="{B9D7F58C-41CE-48B0-8F21-8B583E8CF70C}" type="datetimeFigureOut">
              <a:rPr lang="en-US" smtClean="0"/>
              <a:t>6/11/2021</a:t>
            </a:fld>
            <a:endParaRPr lang="en-US"/>
          </a:p>
        </p:txBody>
      </p:sp>
      <p:sp>
        <p:nvSpPr>
          <p:cNvPr id="4" name="Footer Placeholder 3">
            <a:extLst>
              <a:ext uri="{FF2B5EF4-FFF2-40B4-BE49-F238E27FC236}">
                <a16:creationId xmlns:a16="http://schemas.microsoft.com/office/drawing/2014/main" id="{C0178193-478E-4824-A458-DC2F08A6219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0171470-7937-4D9E-A8CF-8A5BE826A0F9}"/>
              </a:ext>
            </a:extLst>
          </p:cNvPr>
          <p:cNvSpPr>
            <a:spLocks noGrp="1"/>
          </p:cNvSpPr>
          <p:nvPr>
            <p:ph type="sldNum" sz="quarter" idx="12"/>
          </p:nvPr>
        </p:nvSpPr>
        <p:spPr/>
        <p:txBody>
          <a:bodyPr/>
          <a:lstStyle/>
          <a:p>
            <a:fld id="{C9A4C6E4-9C54-467E-942F-6D3CC54287E4}" type="slidenum">
              <a:rPr lang="en-US" smtClean="0"/>
              <a:t>‹#›</a:t>
            </a:fld>
            <a:endParaRPr lang="en-US"/>
          </a:p>
        </p:txBody>
      </p:sp>
    </p:spTree>
    <p:extLst>
      <p:ext uri="{BB962C8B-B14F-4D97-AF65-F5344CB8AC3E}">
        <p14:creationId xmlns:p14="http://schemas.microsoft.com/office/powerpoint/2010/main" val="13004409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C3F152-6C13-413E-A99A-613263E2D828}"/>
              </a:ext>
            </a:extLst>
          </p:cNvPr>
          <p:cNvSpPr>
            <a:spLocks noGrp="1"/>
          </p:cNvSpPr>
          <p:nvPr>
            <p:ph type="dt" sz="half" idx="10"/>
          </p:nvPr>
        </p:nvSpPr>
        <p:spPr/>
        <p:txBody>
          <a:bodyPr/>
          <a:lstStyle/>
          <a:p>
            <a:fld id="{B9D7F58C-41CE-48B0-8F21-8B583E8CF70C}" type="datetimeFigureOut">
              <a:rPr lang="en-US" smtClean="0"/>
              <a:t>6/11/2021</a:t>
            </a:fld>
            <a:endParaRPr lang="en-US"/>
          </a:p>
        </p:txBody>
      </p:sp>
      <p:sp>
        <p:nvSpPr>
          <p:cNvPr id="3" name="Footer Placeholder 2">
            <a:extLst>
              <a:ext uri="{FF2B5EF4-FFF2-40B4-BE49-F238E27FC236}">
                <a16:creationId xmlns:a16="http://schemas.microsoft.com/office/drawing/2014/main" id="{EA5FD367-4F7C-4F3B-8C4B-D2D180CF8D5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627D61C-21C6-4F62-83AF-C49B4FB826CC}"/>
              </a:ext>
            </a:extLst>
          </p:cNvPr>
          <p:cNvSpPr>
            <a:spLocks noGrp="1"/>
          </p:cNvSpPr>
          <p:nvPr>
            <p:ph type="sldNum" sz="quarter" idx="12"/>
          </p:nvPr>
        </p:nvSpPr>
        <p:spPr/>
        <p:txBody>
          <a:bodyPr/>
          <a:lstStyle/>
          <a:p>
            <a:fld id="{C9A4C6E4-9C54-467E-942F-6D3CC54287E4}" type="slidenum">
              <a:rPr lang="en-US" smtClean="0"/>
              <a:t>‹#›</a:t>
            </a:fld>
            <a:endParaRPr lang="en-US"/>
          </a:p>
        </p:txBody>
      </p:sp>
    </p:spTree>
    <p:extLst>
      <p:ext uri="{BB962C8B-B14F-4D97-AF65-F5344CB8AC3E}">
        <p14:creationId xmlns:p14="http://schemas.microsoft.com/office/powerpoint/2010/main" val="2577958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8140D-C8D3-4507-87FA-D89859DF64A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CA6C6DF-84EC-4A0F-A181-91D21BC1BB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C1F1720-73D4-4D84-93CE-43F1344CA0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0F351B0-BD60-45C4-9A66-234EA1D95F9F}"/>
              </a:ext>
            </a:extLst>
          </p:cNvPr>
          <p:cNvSpPr>
            <a:spLocks noGrp="1"/>
          </p:cNvSpPr>
          <p:nvPr>
            <p:ph type="dt" sz="half" idx="10"/>
          </p:nvPr>
        </p:nvSpPr>
        <p:spPr/>
        <p:txBody>
          <a:bodyPr/>
          <a:lstStyle/>
          <a:p>
            <a:fld id="{B9D7F58C-41CE-48B0-8F21-8B583E8CF70C}" type="datetimeFigureOut">
              <a:rPr lang="en-US" smtClean="0"/>
              <a:t>6/11/2021</a:t>
            </a:fld>
            <a:endParaRPr lang="en-US"/>
          </a:p>
        </p:txBody>
      </p:sp>
      <p:sp>
        <p:nvSpPr>
          <p:cNvPr id="6" name="Footer Placeholder 5">
            <a:extLst>
              <a:ext uri="{FF2B5EF4-FFF2-40B4-BE49-F238E27FC236}">
                <a16:creationId xmlns:a16="http://schemas.microsoft.com/office/drawing/2014/main" id="{D211E8E8-C4D1-46E7-8E2D-B88A0BE6B0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117F41-611D-42B5-9026-A812E819C48E}"/>
              </a:ext>
            </a:extLst>
          </p:cNvPr>
          <p:cNvSpPr>
            <a:spLocks noGrp="1"/>
          </p:cNvSpPr>
          <p:nvPr>
            <p:ph type="sldNum" sz="quarter" idx="12"/>
          </p:nvPr>
        </p:nvSpPr>
        <p:spPr/>
        <p:txBody>
          <a:bodyPr/>
          <a:lstStyle/>
          <a:p>
            <a:fld id="{C9A4C6E4-9C54-467E-942F-6D3CC54287E4}" type="slidenum">
              <a:rPr lang="en-US" smtClean="0"/>
              <a:t>‹#›</a:t>
            </a:fld>
            <a:endParaRPr lang="en-US"/>
          </a:p>
        </p:txBody>
      </p:sp>
    </p:spTree>
    <p:extLst>
      <p:ext uri="{BB962C8B-B14F-4D97-AF65-F5344CB8AC3E}">
        <p14:creationId xmlns:p14="http://schemas.microsoft.com/office/powerpoint/2010/main" val="40003714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3196E-5E18-4C2B-81EA-35500CA5458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D5E3318-B91D-4040-B97A-F45436C5FC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5C97515-C1AC-4180-98AA-0A3DA9024C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C6A2CF9-3538-464C-A3E9-593DA18337E6}"/>
              </a:ext>
            </a:extLst>
          </p:cNvPr>
          <p:cNvSpPr>
            <a:spLocks noGrp="1"/>
          </p:cNvSpPr>
          <p:nvPr>
            <p:ph type="dt" sz="half" idx="10"/>
          </p:nvPr>
        </p:nvSpPr>
        <p:spPr/>
        <p:txBody>
          <a:bodyPr/>
          <a:lstStyle/>
          <a:p>
            <a:fld id="{B9D7F58C-41CE-48B0-8F21-8B583E8CF70C}" type="datetimeFigureOut">
              <a:rPr lang="en-US" smtClean="0"/>
              <a:t>6/11/2021</a:t>
            </a:fld>
            <a:endParaRPr lang="en-US"/>
          </a:p>
        </p:txBody>
      </p:sp>
      <p:sp>
        <p:nvSpPr>
          <p:cNvPr id="6" name="Footer Placeholder 5">
            <a:extLst>
              <a:ext uri="{FF2B5EF4-FFF2-40B4-BE49-F238E27FC236}">
                <a16:creationId xmlns:a16="http://schemas.microsoft.com/office/drawing/2014/main" id="{73B95A2A-5604-4449-8D1F-417960AABE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9B8540-C7AD-45DD-BA89-3D7277F7A4A1}"/>
              </a:ext>
            </a:extLst>
          </p:cNvPr>
          <p:cNvSpPr>
            <a:spLocks noGrp="1"/>
          </p:cNvSpPr>
          <p:nvPr>
            <p:ph type="sldNum" sz="quarter" idx="12"/>
          </p:nvPr>
        </p:nvSpPr>
        <p:spPr/>
        <p:txBody>
          <a:bodyPr/>
          <a:lstStyle/>
          <a:p>
            <a:fld id="{C9A4C6E4-9C54-467E-942F-6D3CC54287E4}" type="slidenum">
              <a:rPr lang="en-US" smtClean="0"/>
              <a:t>‹#›</a:t>
            </a:fld>
            <a:endParaRPr lang="en-US"/>
          </a:p>
        </p:txBody>
      </p:sp>
    </p:spTree>
    <p:extLst>
      <p:ext uri="{BB962C8B-B14F-4D97-AF65-F5344CB8AC3E}">
        <p14:creationId xmlns:p14="http://schemas.microsoft.com/office/powerpoint/2010/main" val="28360510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3B6284-C98A-4F09-B03F-EAB9999D9EC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DAFDC9B-AE5A-4C32-AD8F-58BE88B50DE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03DF6F-2D67-4720-9D0E-4623C6369DF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D7F58C-41CE-48B0-8F21-8B583E8CF70C}" type="datetimeFigureOut">
              <a:rPr lang="en-US" smtClean="0"/>
              <a:t>6/11/2021</a:t>
            </a:fld>
            <a:endParaRPr lang="en-US"/>
          </a:p>
        </p:txBody>
      </p:sp>
      <p:sp>
        <p:nvSpPr>
          <p:cNvPr id="5" name="Footer Placeholder 4">
            <a:extLst>
              <a:ext uri="{FF2B5EF4-FFF2-40B4-BE49-F238E27FC236}">
                <a16:creationId xmlns:a16="http://schemas.microsoft.com/office/drawing/2014/main" id="{55C9EEBB-F22B-4EC0-B1A4-0BDF19B8044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EF480BB-126C-4425-93F0-B786C89D004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A4C6E4-9C54-467E-942F-6D3CC54287E4}" type="slidenum">
              <a:rPr lang="en-US" smtClean="0"/>
              <a:t>‹#›</a:t>
            </a:fld>
            <a:endParaRPr lang="en-US"/>
          </a:p>
        </p:txBody>
      </p:sp>
    </p:spTree>
    <p:extLst>
      <p:ext uri="{BB962C8B-B14F-4D97-AF65-F5344CB8AC3E}">
        <p14:creationId xmlns:p14="http://schemas.microsoft.com/office/powerpoint/2010/main" val="36379338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4.m4a"/><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1684C-DC53-4EA5-934B-64E03D87288D}"/>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709BEF03-9B6A-4FE9-A880-2B9DA7B6D494}"/>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9283452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EAE0EF3-5180-834A-8A25-45C9CAEB24B4}"/>
              </a:ext>
            </a:extLst>
          </p:cNvPr>
          <p:cNvSpPr/>
          <p:nvPr/>
        </p:nvSpPr>
        <p:spPr>
          <a:xfrm>
            <a:off x="1874520" y="868680"/>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B32B4DC9-9C44-EE4A-B866-10F52706F7E1}"/>
              </a:ext>
            </a:extLst>
          </p:cNvPr>
          <p:cNvSpPr txBox="1"/>
          <p:nvPr/>
        </p:nvSpPr>
        <p:spPr>
          <a:xfrm>
            <a:off x="5821682" y="583644"/>
            <a:ext cx="2438400" cy="1107996"/>
          </a:xfrm>
          <a:prstGeom prst="rect">
            <a:avLst/>
          </a:prstGeom>
          <a:noFill/>
        </p:spPr>
        <p:txBody>
          <a:bodyPr wrap="square" rtlCol="0">
            <a:spAutoFit/>
          </a:bodyPr>
          <a:lstStyle/>
          <a:p>
            <a:r>
              <a:rPr lang="en-US" sz="6600" b="1" dirty="0"/>
              <a:t>.  .  .  . </a:t>
            </a:r>
          </a:p>
        </p:txBody>
      </p:sp>
      <p:sp>
        <p:nvSpPr>
          <p:cNvPr id="9" name="TextBox 8">
            <a:extLst>
              <a:ext uri="{FF2B5EF4-FFF2-40B4-BE49-F238E27FC236}">
                <a16:creationId xmlns:a16="http://schemas.microsoft.com/office/drawing/2014/main" id="{0F306D42-5431-5743-BA00-1D905C8F1A4E}"/>
              </a:ext>
            </a:extLst>
          </p:cNvPr>
          <p:cNvSpPr txBox="1"/>
          <p:nvPr/>
        </p:nvSpPr>
        <p:spPr>
          <a:xfrm>
            <a:off x="3905612" y="172688"/>
            <a:ext cx="3832139" cy="369332"/>
          </a:xfrm>
          <a:prstGeom prst="rect">
            <a:avLst/>
          </a:prstGeom>
          <a:noFill/>
        </p:spPr>
        <p:txBody>
          <a:bodyPr wrap="none" rtlCol="0">
            <a:spAutoFit/>
          </a:bodyPr>
          <a:lstStyle/>
          <a:p>
            <a:r>
              <a:rPr lang="en-US" dirty="0"/>
              <a:t>Initialize with 50 random stratifications</a:t>
            </a:r>
          </a:p>
        </p:txBody>
      </p:sp>
      <p:cxnSp>
        <p:nvCxnSpPr>
          <p:cNvPr id="11" name="Straight Connector 10">
            <a:extLst>
              <a:ext uri="{FF2B5EF4-FFF2-40B4-BE49-F238E27FC236}">
                <a16:creationId xmlns:a16="http://schemas.microsoft.com/office/drawing/2014/main" id="{DE5CC91C-B1B3-274C-ADA4-88D68B4477BC}"/>
              </a:ext>
            </a:extLst>
          </p:cNvPr>
          <p:cNvCxnSpPr>
            <a:stCxn id="4" idx="0"/>
            <a:endCxn id="4" idx="2"/>
          </p:cNvCxnSpPr>
          <p:nvPr/>
        </p:nvCxnSpPr>
        <p:spPr>
          <a:xfrm>
            <a:off x="2537460" y="868680"/>
            <a:ext cx="0"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92AB6C2-2B95-DC41-BBE9-DF7B5DCB59FD}"/>
              </a:ext>
            </a:extLst>
          </p:cNvPr>
          <p:cNvCxnSpPr>
            <a:cxnSpLocks/>
            <a:endCxn id="4" idx="2"/>
          </p:cNvCxnSpPr>
          <p:nvPr/>
        </p:nvCxnSpPr>
        <p:spPr>
          <a:xfrm>
            <a:off x="1874520" y="868680"/>
            <a:ext cx="662940"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235EC89-29CC-704A-89DD-440B9FEA0B0E}"/>
              </a:ext>
            </a:extLst>
          </p:cNvPr>
          <p:cNvCxnSpPr>
            <a:cxnSpLocks/>
            <a:endCxn id="4" idx="3"/>
          </p:cNvCxnSpPr>
          <p:nvPr/>
        </p:nvCxnSpPr>
        <p:spPr>
          <a:xfrm>
            <a:off x="2537460" y="1303020"/>
            <a:ext cx="662940" cy="0"/>
          </a:xfrm>
          <a:prstGeom prst="line">
            <a:avLst/>
          </a:prstGeom>
        </p:spPr>
        <p:style>
          <a:lnRef idx="1">
            <a:schemeClr val="accent1"/>
          </a:lnRef>
          <a:fillRef idx="0">
            <a:schemeClr val="accent1"/>
          </a:fillRef>
          <a:effectRef idx="0">
            <a:schemeClr val="accent1"/>
          </a:effectRef>
          <a:fontRef idx="minor">
            <a:schemeClr val="tx1"/>
          </a:fontRef>
        </p:style>
      </p:cxnSp>
      <p:sp>
        <p:nvSpPr>
          <p:cNvPr id="20" name="Rounded Rectangle 19">
            <a:extLst>
              <a:ext uri="{FF2B5EF4-FFF2-40B4-BE49-F238E27FC236}">
                <a16:creationId xmlns:a16="http://schemas.microsoft.com/office/drawing/2014/main" id="{1A2EB454-06E8-FF4F-9DBC-AB8704F064EA}"/>
              </a:ext>
            </a:extLst>
          </p:cNvPr>
          <p:cNvSpPr/>
          <p:nvPr/>
        </p:nvSpPr>
        <p:spPr>
          <a:xfrm>
            <a:off x="3785756" y="895696"/>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cxnSp>
        <p:nvCxnSpPr>
          <p:cNvPr id="21" name="Straight Connector 20">
            <a:extLst>
              <a:ext uri="{FF2B5EF4-FFF2-40B4-BE49-F238E27FC236}">
                <a16:creationId xmlns:a16="http://schemas.microsoft.com/office/drawing/2014/main" id="{44A61DD6-A114-F94C-B73E-3B1DBFCDE2FD}"/>
              </a:ext>
            </a:extLst>
          </p:cNvPr>
          <p:cNvCxnSpPr>
            <a:cxnSpLocks/>
            <a:stCxn id="20" idx="0"/>
          </p:cNvCxnSpPr>
          <p:nvPr/>
        </p:nvCxnSpPr>
        <p:spPr>
          <a:xfrm>
            <a:off x="4448696" y="895696"/>
            <a:ext cx="227214"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1DCE1C0E-04C2-9447-9FAC-5E5862B1E5F8}"/>
              </a:ext>
            </a:extLst>
          </p:cNvPr>
          <p:cNvCxnSpPr>
            <a:cxnSpLocks/>
          </p:cNvCxnSpPr>
          <p:nvPr/>
        </p:nvCxnSpPr>
        <p:spPr>
          <a:xfrm flipH="1">
            <a:off x="3785756" y="1303020"/>
            <a:ext cx="77421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04E24FDA-B87A-AE43-82ED-FE9F0A386DC6}"/>
              </a:ext>
            </a:extLst>
          </p:cNvPr>
          <p:cNvCxnSpPr>
            <a:cxnSpLocks/>
            <a:endCxn id="20" idx="3"/>
          </p:cNvCxnSpPr>
          <p:nvPr/>
        </p:nvCxnSpPr>
        <p:spPr>
          <a:xfrm>
            <a:off x="4675910" y="895696"/>
            <a:ext cx="435726" cy="434340"/>
          </a:xfrm>
          <a:prstGeom prst="line">
            <a:avLst/>
          </a:prstGeom>
        </p:spPr>
        <p:style>
          <a:lnRef idx="1">
            <a:schemeClr val="accent1"/>
          </a:lnRef>
          <a:fillRef idx="0">
            <a:schemeClr val="accent1"/>
          </a:fillRef>
          <a:effectRef idx="0">
            <a:schemeClr val="accent1"/>
          </a:effectRef>
          <a:fontRef idx="minor">
            <a:schemeClr val="tx1"/>
          </a:fontRef>
        </p:style>
      </p:cxnSp>
      <p:sp>
        <p:nvSpPr>
          <p:cNvPr id="33" name="Rounded Rectangle 32">
            <a:extLst>
              <a:ext uri="{FF2B5EF4-FFF2-40B4-BE49-F238E27FC236}">
                <a16:creationId xmlns:a16="http://schemas.microsoft.com/office/drawing/2014/main" id="{533AE1F3-8E70-8E46-9CA9-48FE3C7A5C0F}"/>
              </a:ext>
            </a:extLst>
          </p:cNvPr>
          <p:cNvSpPr/>
          <p:nvPr/>
        </p:nvSpPr>
        <p:spPr>
          <a:xfrm>
            <a:off x="8522188" y="895696"/>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cxnSp>
        <p:nvCxnSpPr>
          <p:cNvPr id="34" name="Straight Connector 33">
            <a:extLst>
              <a:ext uri="{FF2B5EF4-FFF2-40B4-BE49-F238E27FC236}">
                <a16:creationId xmlns:a16="http://schemas.microsoft.com/office/drawing/2014/main" id="{26D0D92B-8EBD-AF4A-90B8-F03DE385DE44}"/>
              </a:ext>
            </a:extLst>
          </p:cNvPr>
          <p:cNvCxnSpPr>
            <a:cxnSpLocks/>
            <a:stCxn id="33" idx="0"/>
          </p:cNvCxnSpPr>
          <p:nvPr/>
        </p:nvCxnSpPr>
        <p:spPr>
          <a:xfrm>
            <a:off x="9185128" y="895696"/>
            <a:ext cx="227214"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B99A783B-1A50-5040-BFB4-8DA0EA16A0D0}"/>
              </a:ext>
            </a:extLst>
          </p:cNvPr>
          <p:cNvCxnSpPr>
            <a:cxnSpLocks/>
          </p:cNvCxnSpPr>
          <p:nvPr/>
        </p:nvCxnSpPr>
        <p:spPr>
          <a:xfrm flipH="1">
            <a:off x="8522188" y="1143658"/>
            <a:ext cx="7765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3FFE053-19A3-1749-9445-B698915F7B78}"/>
              </a:ext>
            </a:extLst>
          </p:cNvPr>
          <p:cNvCxnSpPr>
            <a:cxnSpLocks/>
          </p:cNvCxnSpPr>
          <p:nvPr/>
        </p:nvCxnSpPr>
        <p:spPr>
          <a:xfrm>
            <a:off x="8522188" y="1513573"/>
            <a:ext cx="1325880" cy="0"/>
          </a:xfrm>
          <a:prstGeom prst="line">
            <a:avLst/>
          </a:prstGeom>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2DE5C107-A7AF-5E47-9205-A65C73EAE162}"/>
              </a:ext>
            </a:extLst>
          </p:cNvPr>
          <p:cNvSpPr txBox="1"/>
          <p:nvPr/>
        </p:nvSpPr>
        <p:spPr>
          <a:xfrm>
            <a:off x="837375" y="440877"/>
            <a:ext cx="9822433" cy="369332"/>
          </a:xfrm>
          <a:prstGeom prst="rect">
            <a:avLst/>
          </a:prstGeom>
          <a:noFill/>
        </p:spPr>
        <p:txBody>
          <a:bodyPr wrap="none" rtlCol="0">
            <a:spAutoFit/>
          </a:bodyPr>
          <a:lstStyle/>
          <a:p>
            <a:r>
              <a:rPr lang="en-US" dirty="0"/>
              <a:t>Given a CV constraint, calculate optimal total sample size (fitness score) across strata for each solution</a:t>
            </a:r>
          </a:p>
        </p:txBody>
      </p:sp>
      <p:sp>
        <p:nvSpPr>
          <p:cNvPr id="55" name="TextBox 54">
            <a:extLst>
              <a:ext uri="{FF2B5EF4-FFF2-40B4-BE49-F238E27FC236}">
                <a16:creationId xmlns:a16="http://schemas.microsoft.com/office/drawing/2014/main" id="{05747173-278A-184C-9466-B7D646519C0A}"/>
              </a:ext>
            </a:extLst>
          </p:cNvPr>
          <p:cNvSpPr txBox="1"/>
          <p:nvPr/>
        </p:nvSpPr>
        <p:spPr>
          <a:xfrm>
            <a:off x="2047715" y="1138251"/>
            <a:ext cx="960004" cy="369332"/>
          </a:xfrm>
          <a:prstGeom prst="rect">
            <a:avLst/>
          </a:prstGeom>
          <a:noFill/>
        </p:spPr>
        <p:txBody>
          <a:bodyPr wrap="square" rtlCol="0">
            <a:spAutoFit/>
          </a:bodyPr>
          <a:lstStyle/>
          <a:p>
            <a:r>
              <a:rPr lang="en-US" dirty="0"/>
              <a:t>N = 300</a:t>
            </a:r>
          </a:p>
        </p:txBody>
      </p:sp>
      <p:sp>
        <p:nvSpPr>
          <p:cNvPr id="56" name="TextBox 55">
            <a:extLst>
              <a:ext uri="{FF2B5EF4-FFF2-40B4-BE49-F238E27FC236}">
                <a16:creationId xmlns:a16="http://schemas.microsoft.com/office/drawing/2014/main" id="{5BEE27E6-957B-CF4B-A170-D7A688E9581B}"/>
              </a:ext>
            </a:extLst>
          </p:cNvPr>
          <p:cNvSpPr txBox="1"/>
          <p:nvPr/>
        </p:nvSpPr>
        <p:spPr>
          <a:xfrm>
            <a:off x="4041571" y="1138251"/>
            <a:ext cx="960004" cy="369332"/>
          </a:xfrm>
          <a:prstGeom prst="rect">
            <a:avLst/>
          </a:prstGeom>
          <a:noFill/>
        </p:spPr>
        <p:txBody>
          <a:bodyPr wrap="square" rtlCol="0">
            <a:spAutoFit/>
          </a:bodyPr>
          <a:lstStyle/>
          <a:p>
            <a:r>
              <a:rPr lang="en-US" dirty="0"/>
              <a:t>N = 56</a:t>
            </a:r>
          </a:p>
        </p:txBody>
      </p:sp>
      <p:sp>
        <p:nvSpPr>
          <p:cNvPr id="57" name="TextBox 56">
            <a:extLst>
              <a:ext uri="{FF2B5EF4-FFF2-40B4-BE49-F238E27FC236}">
                <a16:creationId xmlns:a16="http://schemas.microsoft.com/office/drawing/2014/main" id="{BEF97C24-5C30-5D43-9266-4C7B2E3F0CD9}"/>
              </a:ext>
            </a:extLst>
          </p:cNvPr>
          <p:cNvSpPr txBox="1"/>
          <p:nvPr/>
        </p:nvSpPr>
        <p:spPr>
          <a:xfrm>
            <a:off x="8818733" y="1181176"/>
            <a:ext cx="960004" cy="369332"/>
          </a:xfrm>
          <a:prstGeom prst="rect">
            <a:avLst/>
          </a:prstGeom>
          <a:noFill/>
        </p:spPr>
        <p:txBody>
          <a:bodyPr wrap="square" rtlCol="0">
            <a:spAutoFit/>
          </a:bodyPr>
          <a:lstStyle/>
          <a:p>
            <a:r>
              <a:rPr lang="en-US" dirty="0"/>
              <a:t>N = 120</a:t>
            </a:r>
          </a:p>
        </p:txBody>
      </p:sp>
      <p:sp>
        <p:nvSpPr>
          <p:cNvPr id="59" name="TextBox 58">
            <a:extLst>
              <a:ext uri="{FF2B5EF4-FFF2-40B4-BE49-F238E27FC236}">
                <a16:creationId xmlns:a16="http://schemas.microsoft.com/office/drawing/2014/main" id="{E153FA54-98A5-CD48-AE5D-E667095F01F0}"/>
              </a:ext>
            </a:extLst>
          </p:cNvPr>
          <p:cNvSpPr txBox="1"/>
          <p:nvPr/>
        </p:nvSpPr>
        <p:spPr>
          <a:xfrm>
            <a:off x="1562959" y="1922980"/>
            <a:ext cx="9186617" cy="1200329"/>
          </a:xfrm>
          <a:prstGeom prst="rect">
            <a:avLst/>
          </a:prstGeom>
          <a:noFill/>
        </p:spPr>
        <p:txBody>
          <a:bodyPr wrap="none" rtlCol="0">
            <a:spAutoFit/>
          </a:bodyPr>
          <a:lstStyle/>
          <a:p>
            <a:r>
              <a:rPr lang="en-US" dirty="0"/>
              <a:t>Create 50 new solutions based on the fitness scores of the current generation</a:t>
            </a:r>
          </a:p>
          <a:p>
            <a:pPr marL="285750" indent="-285750">
              <a:buFont typeface="Arial" panose="020B0604020202020204" pitchFamily="34" charset="0"/>
              <a:buChar char="•"/>
            </a:pPr>
            <a:r>
              <a:rPr lang="en-US" dirty="0"/>
              <a:t>Save a subset of the best solutions (Elitism)</a:t>
            </a:r>
          </a:p>
          <a:p>
            <a:pPr marL="285750" indent="-285750">
              <a:buFont typeface="Arial" panose="020B0604020202020204" pitchFamily="34" charset="0"/>
              <a:buChar char="•"/>
            </a:pPr>
            <a:r>
              <a:rPr lang="en-US" dirty="0"/>
              <a:t>Recombination: randomly “mate” two solutions with probability proportional to fitness score</a:t>
            </a:r>
          </a:p>
          <a:p>
            <a:pPr marL="285750" indent="-285750">
              <a:buFont typeface="Arial" panose="020B0604020202020204" pitchFamily="34" charset="0"/>
              <a:buChar char="•"/>
            </a:pPr>
            <a:r>
              <a:rPr lang="en-US" dirty="0"/>
              <a:t>Random mutations of strata boundaries</a:t>
            </a:r>
          </a:p>
        </p:txBody>
      </p:sp>
      <p:sp>
        <p:nvSpPr>
          <p:cNvPr id="60" name="Rounded Rectangle 59">
            <a:extLst>
              <a:ext uri="{FF2B5EF4-FFF2-40B4-BE49-F238E27FC236}">
                <a16:creationId xmlns:a16="http://schemas.microsoft.com/office/drawing/2014/main" id="{B4EDD346-5A9E-7345-B297-7E3DAB7E691D}"/>
              </a:ext>
            </a:extLst>
          </p:cNvPr>
          <p:cNvSpPr/>
          <p:nvPr/>
        </p:nvSpPr>
        <p:spPr>
          <a:xfrm>
            <a:off x="1814756" y="3184936"/>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cxnSp>
        <p:nvCxnSpPr>
          <p:cNvPr id="61" name="Straight Connector 60">
            <a:extLst>
              <a:ext uri="{FF2B5EF4-FFF2-40B4-BE49-F238E27FC236}">
                <a16:creationId xmlns:a16="http://schemas.microsoft.com/office/drawing/2014/main" id="{24D957B9-0838-0F4F-9CEB-450AC4249624}"/>
              </a:ext>
            </a:extLst>
          </p:cNvPr>
          <p:cNvCxnSpPr>
            <a:cxnSpLocks/>
          </p:cNvCxnSpPr>
          <p:nvPr/>
        </p:nvCxnSpPr>
        <p:spPr>
          <a:xfrm>
            <a:off x="2838643" y="3169295"/>
            <a:ext cx="0"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26D379C6-CCE4-2D4C-82FC-9BCB2D3B6084}"/>
              </a:ext>
            </a:extLst>
          </p:cNvPr>
          <p:cNvCxnSpPr>
            <a:cxnSpLocks/>
            <a:endCxn id="60" idx="2"/>
          </p:cNvCxnSpPr>
          <p:nvPr/>
        </p:nvCxnSpPr>
        <p:spPr>
          <a:xfrm>
            <a:off x="1814756" y="3184936"/>
            <a:ext cx="662940"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77CFAEA6-4614-DC49-B436-CD8E87E7BD22}"/>
              </a:ext>
            </a:extLst>
          </p:cNvPr>
          <p:cNvCxnSpPr>
            <a:cxnSpLocks/>
          </p:cNvCxnSpPr>
          <p:nvPr/>
        </p:nvCxnSpPr>
        <p:spPr>
          <a:xfrm flipV="1">
            <a:off x="2057458" y="3428067"/>
            <a:ext cx="1083178" cy="31847"/>
          </a:xfrm>
          <a:prstGeom prst="line">
            <a:avLst/>
          </a:prstGeom>
        </p:spPr>
        <p:style>
          <a:lnRef idx="1">
            <a:schemeClr val="accent1"/>
          </a:lnRef>
          <a:fillRef idx="0">
            <a:schemeClr val="accent1"/>
          </a:fillRef>
          <a:effectRef idx="0">
            <a:schemeClr val="accent1"/>
          </a:effectRef>
          <a:fontRef idx="minor">
            <a:schemeClr val="tx1"/>
          </a:fontRef>
        </p:style>
      </p:cxnSp>
      <p:sp>
        <p:nvSpPr>
          <p:cNvPr id="64" name="Rounded Rectangle 63">
            <a:extLst>
              <a:ext uri="{FF2B5EF4-FFF2-40B4-BE49-F238E27FC236}">
                <a16:creationId xmlns:a16="http://schemas.microsoft.com/office/drawing/2014/main" id="{6F6BD63C-07E8-1B4A-AE7E-B6AB1C08125E}"/>
              </a:ext>
            </a:extLst>
          </p:cNvPr>
          <p:cNvSpPr/>
          <p:nvPr/>
        </p:nvSpPr>
        <p:spPr>
          <a:xfrm>
            <a:off x="3725992" y="3211952"/>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cxnSp>
        <p:nvCxnSpPr>
          <p:cNvPr id="65" name="Straight Connector 64">
            <a:extLst>
              <a:ext uri="{FF2B5EF4-FFF2-40B4-BE49-F238E27FC236}">
                <a16:creationId xmlns:a16="http://schemas.microsoft.com/office/drawing/2014/main" id="{BCE3728B-9064-0147-A152-963436B469AD}"/>
              </a:ext>
            </a:extLst>
          </p:cNvPr>
          <p:cNvCxnSpPr>
            <a:cxnSpLocks/>
            <a:stCxn id="64" idx="0"/>
          </p:cNvCxnSpPr>
          <p:nvPr/>
        </p:nvCxnSpPr>
        <p:spPr>
          <a:xfrm>
            <a:off x="4388932" y="3211952"/>
            <a:ext cx="227214"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DAA695D5-8964-A841-A6F9-3EE1CCF758A1}"/>
              </a:ext>
            </a:extLst>
          </p:cNvPr>
          <p:cNvCxnSpPr>
            <a:cxnSpLocks/>
            <a:stCxn id="64" idx="3"/>
          </p:cNvCxnSpPr>
          <p:nvPr/>
        </p:nvCxnSpPr>
        <p:spPr>
          <a:xfrm flipH="1" flipV="1">
            <a:off x="3725992" y="3619276"/>
            <a:ext cx="1325880" cy="27016"/>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F35FFAB1-3B77-E944-B0AC-389183839286}"/>
              </a:ext>
            </a:extLst>
          </p:cNvPr>
          <p:cNvCxnSpPr>
            <a:cxnSpLocks/>
          </p:cNvCxnSpPr>
          <p:nvPr/>
        </p:nvCxnSpPr>
        <p:spPr>
          <a:xfrm>
            <a:off x="3852002" y="3211952"/>
            <a:ext cx="435726" cy="434340"/>
          </a:xfrm>
          <a:prstGeom prst="line">
            <a:avLst/>
          </a:prstGeom>
        </p:spPr>
        <p:style>
          <a:lnRef idx="1">
            <a:schemeClr val="accent1"/>
          </a:lnRef>
          <a:fillRef idx="0">
            <a:schemeClr val="accent1"/>
          </a:fillRef>
          <a:effectRef idx="0">
            <a:schemeClr val="accent1"/>
          </a:effectRef>
          <a:fontRef idx="minor">
            <a:schemeClr val="tx1"/>
          </a:fontRef>
        </p:style>
      </p:cxnSp>
      <p:sp>
        <p:nvSpPr>
          <p:cNvPr id="68" name="Rounded Rectangle 67">
            <a:extLst>
              <a:ext uri="{FF2B5EF4-FFF2-40B4-BE49-F238E27FC236}">
                <a16:creationId xmlns:a16="http://schemas.microsoft.com/office/drawing/2014/main" id="{1112A202-5421-EC4A-AC78-88203FDF597C}"/>
              </a:ext>
            </a:extLst>
          </p:cNvPr>
          <p:cNvSpPr/>
          <p:nvPr/>
        </p:nvSpPr>
        <p:spPr>
          <a:xfrm>
            <a:off x="8462424" y="3211952"/>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cxnSp>
        <p:nvCxnSpPr>
          <p:cNvPr id="69" name="Straight Connector 68">
            <a:extLst>
              <a:ext uri="{FF2B5EF4-FFF2-40B4-BE49-F238E27FC236}">
                <a16:creationId xmlns:a16="http://schemas.microsoft.com/office/drawing/2014/main" id="{58208949-7010-DE41-9F23-152404018400}"/>
              </a:ext>
            </a:extLst>
          </p:cNvPr>
          <p:cNvCxnSpPr>
            <a:cxnSpLocks/>
          </p:cNvCxnSpPr>
          <p:nvPr/>
        </p:nvCxnSpPr>
        <p:spPr>
          <a:xfrm flipH="1">
            <a:off x="8818733" y="3221379"/>
            <a:ext cx="593610" cy="859253"/>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B74A577E-0FB9-DE4E-8DEC-EAA3AB905B66}"/>
              </a:ext>
            </a:extLst>
          </p:cNvPr>
          <p:cNvCxnSpPr>
            <a:cxnSpLocks/>
            <a:stCxn id="68" idx="3"/>
          </p:cNvCxnSpPr>
          <p:nvPr/>
        </p:nvCxnSpPr>
        <p:spPr>
          <a:xfrm flipH="1" flipV="1">
            <a:off x="8522188" y="3276700"/>
            <a:ext cx="1266116" cy="369592"/>
          </a:xfrm>
          <a:prstGeom prst="line">
            <a:avLst/>
          </a:prstGeom>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C1133DC9-E2B4-4B43-868A-F2BD94E5AD88}"/>
              </a:ext>
            </a:extLst>
          </p:cNvPr>
          <p:cNvCxnSpPr>
            <a:cxnSpLocks/>
          </p:cNvCxnSpPr>
          <p:nvPr/>
        </p:nvCxnSpPr>
        <p:spPr>
          <a:xfrm>
            <a:off x="8472780" y="3829829"/>
            <a:ext cx="1325880" cy="0"/>
          </a:xfrm>
          <a:prstGeom prst="line">
            <a:avLst/>
          </a:prstGeom>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54AF97F3-A27E-2445-92A3-A846F931FC69}"/>
              </a:ext>
            </a:extLst>
          </p:cNvPr>
          <p:cNvSpPr txBox="1"/>
          <p:nvPr/>
        </p:nvSpPr>
        <p:spPr>
          <a:xfrm>
            <a:off x="5768031" y="3134516"/>
            <a:ext cx="2438400" cy="1107996"/>
          </a:xfrm>
          <a:prstGeom prst="rect">
            <a:avLst/>
          </a:prstGeom>
          <a:noFill/>
        </p:spPr>
        <p:txBody>
          <a:bodyPr wrap="square" rtlCol="0">
            <a:spAutoFit/>
          </a:bodyPr>
          <a:lstStyle/>
          <a:p>
            <a:r>
              <a:rPr lang="en-US" sz="6600" b="1" dirty="0"/>
              <a:t>.  .  .  . </a:t>
            </a:r>
          </a:p>
        </p:txBody>
      </p:sp>
      <p:sp>
        <p:nvSpPr>
          <p:cNvPr id="87" name="TextBox 86">
            <a:extLst>
              <a:ext uri="{FF2B5EF4-FFF2-40B4-BE49-F238E27FC236}">
                <a16:creationId xmlns:a16="http://schemas.microsoft.com/office/drawing/2014/main" id="{2243083D-C5D0-0F4C-A6D8-AB1BFFE536D6}"/>
              </a:ext>
            </a:extLst>
          </p:cNvPr>
          <p:cNvSpPr txBox="1"/>
          <p:nvPr/>
        </p:nvSpPr>
        <p:spPr>
          <a:xfrm>
            <a:off x="214866" y="1105264"/>
            <a:ext cx="1325881" cy="646331"/>
          </a:xfrm>
          <a:prstGeom prst="rect">
            <a:avLst/>
          </a:prstGeom>
          <a:noFill/>
        </p:spPr>
        <p:txBody>
          <a:bodyPr wrap="square" rtlCol="0">
            <a:spAutoFit/>
          </a:bodyPr>
          <a:lstStyle/>
          <a:p>
            <a:pPr algn="ctr"/>
            <a:r>
              <a:rPr lang="en-US" b="1" dirty="0"/>
              <a:t>P Generation</a:t>
            </a:r>
          </a:p>
        </p:txBody>
      </p:sp>
      <p:sp>
        <p:nvSpPr>
          <p:cNvPr id="89" name="TextBox 88">
            <a:extLst>
              <a:ext uri="{FF2B5EF4-FFF2-40B4-BE49-F238E27FC236}">
                <a16:creationId xmlns:a16="http://schemas.microsoft.com/office/drawing/2014/main" id="{5118920E-11A3-5C44-9BC3-3153F8DC3082}"/>
              </a:ext>
            </a:extLst>
          </p:cNvPr>
          <p:cNvSpPr txBox="1"/>
          <p:nvPr/>
        </p:nvSpPr>
        <p:spPr>
          <a:xfrm>
            <a:off x="225674" y="3323126"/>
            <a:ext cx="1325881" cy="646331"/>
          </a:xfrm>
          <a:prstGeom prst="rect">
            <a:avLst/>
          </a:prstGeom>
          <a:noFill/>
        </p:spPr>
        <p:txBody>
          <a:bodyPr wrap="square" rtlCol="0">
            <a:spAutoFit/>
          </a:bodyPr>
          <a:lstStyle/>
          <a:p>
            <a:pPr algn="ctr"/>
            <a:r>
              <a:rPr lang="en-US" b="1" dirty="0"/>
              <a:t>F1 Generation</a:t>
            </a:r>
          </a:p>
        </p:txBody>
      </p:sp>
      <p:pic>
        <p:nvPicPr>
          <p:cNvPr id="6" name="Audio 5">
            <a:hlinkClick r:id="" action="ppaction://media"/>
            <a:extLst>
              <a:ext uri="{FF2B5EF4-FFF2-40B4-BE49-F238E27FC236}">
                <a16:creationId xmlns:a16="http://schemas.microsoft.com/office/drawing/2014/main" id="{39A42E33-22A1-4CD8-85F8-11D0661DA426}"/>
              </a:ext>
            </a:extLst>
          </p:cNvPr>
          <p:cNvPicPr>
            <a:picLocks noChangeAspect="1"/>
          </p:cNvPicPr>
          <p:nvPr>
            <a:audioFile r:link="rId1"/>
            <p:extLst>
              <p:ext uri="{DAA4B4D4-6D71-4841-9C94-3DE7FCFB9230}">
                <p14:media xmlns:p14="http://schemas.microsoft.com/office/powerpoint/2010/main" r:embed="rId2">
                  <p14:trim end="1573.1043"/>
                </p14:media>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520279831"/>
      </p:ext>
    </p:extLst>
  </p:cSld>
  <p:clrMapOvr>
    <a:masterClrMapping/>
  </p:clrMapOvr>
  <mc:AlternateContent xmlns:mc="http://schemas.openxmlformats.org/markup-compatibility/2006" xmlns:p14="http://schemas.microsoft.com/office/powerpoint/2010/main">
    <mc:Choice Requires="p14">
      <p:transition spd="slow" p14:dur="2000" advTm="14907"/>
    </mc:Choice>
    <mc:Fallback xmlns="">
      <p:transition spd="slow" advTm="149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EAE0EF3-5180-834A-8A25-45C9CAEB24B4}"/>
              </a:ext>
            </a:extLst>
          </p:cNvPr>
          <p:cNvSpPr/>
          <p:nvPr/>
        </p:nvSpPr>
        <p:spPr>
          <a:xfrm>
            <a:off x="1874520" y="868680"/>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B32B4DC9-9C44-EE4A-B866-10F52706F7E1}"/>
              </a:ext>
            </a:extLst>
          </p:cNvPr>
          <p:cNvSpPr txBox="1"/>
          <p:nvPr/>
        </p:nvSpPr>
        <p:spPr>
          <a:xfrm>
            <a:off x="5821682" y="583644"/>
            <a:ext cx="2438400" cy="1107996"/>
          </a:xfrm>
          <a:prstGeom prst="rect">
            <a:avLst/>
          </a:prstGeom>
          <a:noFill/>
        </p:spPr>
        <p:txBody>
          <a:bodyPr wrap="square" rtlCol="0">
            <a:spAutoFit/>
          </a:bodyPr>
          <a:lstStyle/>
          <a:p>
            <a:r>
              <a:rPr lang="en-US" sz="6600" b="1" dirty="0"/>
              <a:t>.  .  .  . </a:t>
            </a:r>
          </a:p>
        </p:txBody>
      </p:sp>
      <p:sp>
        <p:nvSpPr>
          <p:cNvPr id="9" name="TextBox 8">
            <a:extLst>
              <a:ext uri="{FF2B5EF4-FFF2-40B4-BE49-F238E27FC236}">
                <a16:creationId xmlns:a16="http://schemas.microsoft.com/office/drawing/2014/main" id="{0F306D42-5431-5743-BA00-1D905C8F1A4E}"/>
              </a:ext>
            </a:extLst>
          </p:cNvPr>
          <p:cNvSpPr txBox="1"/>
          <p:nvPr/>
        </p:nvSpPr>
        <p:spPr>
          <a:xfrm>
            <a:off x="3905612" y="172688"/>
            <a:ext cx="3832139" cy="369332"/>
          </a:xfrm>
          <a:prstGeom prst="rect">
            <a:avLst/>
          </a:prstGeom>
          <a:noFill/>
        </p:spPr>
        <p:txBody>
          <a:bodyPr wrap="none" rtlCol="0">
            <a:spAutoFit/>
          </a:bodyPr>
          <a:lstStyle/>
          <a:p>
            <a:r>
              <a:rPr lang="en-US" dirty="0"/>
              <a:t>Initialize with 30 random stratifications</a:t>
            </a:r>
          </a:p>
        </p:txBody>
      </p:sp>
      <p:cxnSp>
        <p:nvCxnSpPr>
          <p:cNvPr id="11" name="Straight Connector 10">
            <a:extLst>
              <a:ext uri="{FF2B5EF4-FFF2-40B4-BE49-F238E27FC236}">
                <a16:creationId xmlns:a16="http://schemas.microsoft.com/office/drawing/2014/main" id="{DE5CC91C-B1B3-274C-ADA4-88D68B4477BC}"/>
              </a:ext>
            </a:extLst>
          </p:cNvPr>
          <p:cNvCxnSpPr>
            <a:stCxn id="4" idx="0"/>
            <a:endCxn id="4" idx="2"/>
          </p:cNvCxnSpPr>
          <p:nvPr/>
        </p:nvCxnSpPr>
        <p:spPr>
          <a:xfrm>
            <a:off x="2537460" y="868680"/>
            <a:ext cx="0"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92AB6C2-2B95-DC41-BBE9-DF7B5DCB59FD}"/>
              </a:ext>
            </a:extLst>
          </p:cNvPr>
          <p:cNvCxnSpPr>
            <a:cxnSpLocks/>
            <a:endCxn id="4" idx="2"/>
          </p:cNvCxnSpPr>
          <p:nvPr/>
        </p:nvCxnSpPr>
        <p:spPr>
          <a:xfrm>
            <a:off x="1874520" y="868680"/>
            <a:ext cx="662940"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235EC89-29CC-704A-89DD-440B9FEA0B0E}"/>
              </a:ext>
            </a:extLst>
          </p:cNvPr>
          <p:cNvCxnSpPr>
            <a:cxnSpLocks/>
            <a:endCxn id="4" idx="3"/>
          </p:cNvCxnSpPr>
          <p:nvPr/>
        </p:nvCxnSpPr>
        <p:spPr>
          <a:xfrm>
            <a:off x="2537460" y="1303020"/>
            <a:ext cx="662940" cy="0"/>
          </a:xfrm>
          <a:prstGeom prst="line">
            <a:avLst/>
          </a:prstGeom>
        </p:spPr>
        <p:style>
          <a:lnRef idx="1">
            <a:schemeClr val="accent1"/>
          </a:lnRef>
          <a:fillRef idx="0">
            <a:schemeClr val="accent1"/>
          </a:fillRef>
          <a:effectRef idx="0">
            <a:schemeClr val="accent1"/>
          </a:effectRef>
          <a:fontRef idx="minor">
            <a:schemeClr val="tx1"/>
          </a:fontRef>
        </p:style>
      </p:cxnSp>
      <p:sp>
        <p:nvSpPr>
          <p:cNvPr id="20" name="Rounded Rectangle 19">
            <a:extLst>
              <a:ext uri="{FF2B5EF4-FFF2-40B4-BE49-F238E27FC236}">
                <a16:creationId xmlns:a16="http://schemas.microsoft.com/office/drawing/2014/main" id="{1A2EB454-06E8-FF4F-9DBC-AB8704F064EA}"/>
              </a:ext>
            </a:extLst>
          </p:cNvPr>
          <p:cNvSpPr/>
          <p:nvPr/>
        </p:nvSpPr>
        <p:spPr>
          <a:xfrm>
            <a:off x="3785756" y="895696"/>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cxnSp>
        <p:nvCxnSpPr>
          <p:cNvPr id="21" name="Straight Connector 20">
            <a:extLst>
              <a:ext uri="{FF2B5EF4-FFF2-40B4-BE49-F238E27FC236}">
                <a16:creationId xmlns:a16="http://schemas.microsoft.com/office/drawing/2014/main" id="{44A61DD6-A114-F94C-B73E-3B1DBFCDE2FD}"/>
              </a:ext>
            </a:extLst>
          </p:cNvPr>
          <p:cNvCxnSpPr>
            <a:cxnSpLocks/>
            <a:stCxn id="20" idx="0"/>
          </p:cNvCxnSpPr>
          <p:nvPr/>
        </p:nvCxnSpPr>
        <p:spPr>
          <a:xfrm>
            <a:off x="4448696" y="895696"/>
            <a:ext cx="227214"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1DCE1C0E-04C2-9447-9FAC-5E5862B1E5F8}"/>
              </a:ext>
            </a:extLst>
          </p:cNvPr>
          <p:cNvCxnSpPr>
            <a:cxnSpLocks/>
          </p:cNvCxnSpPr>
          <p:nvPr/>
        </p:nvCxnSpPr>
        <p:spPr>
          <a:xfrm flipH="1">
            <a:off x="3785756" y="1303020"/>
            <a:ext cx="77421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04E24FDA-B87A-AE43-82ED-FE9F0A386DC6}"/>
              </a:ext>
            </a:extLst>
          </p:cNvPr>
          <p:cNvCxnSpPr>
            <a:cxnSpLocks/>
            <a:endCxn id="20" idx="3"/>
          </p:cNvCxnSpPr>
          <p:nvPr/>
        </p:nvCxnSpPr>
        <p:spPr>
          <a:xfrm>
            <a:off x="4675910" y="895696"/>
            <a:ext cx="435726" cy="434340"/>
          </a:xfrm>
          <a:prstGeom prst="line">
            <a:avLst/>
          </a:prstGeom>
        </p:spPr>
        <p:style>
          <a:lnRef idx="1">
            <a:schemeClr val="accent1"/>
          </a:lnRef>
          <a:fillRef idx="0">
            <a:schemeClr val="accent1"/>
          </a:fillRef>
          <a:effectRef idx="0">
            <a:schemeClr val="accent1"/>
          </a:effectRef>
          <a:fontRef idx="minor">
            <a:schemeClr val="tx1"/>
          </a:fontRef>
        </p:style>
      </p:cxnSp>
      <p:sp>
        <p:nvSpPr>
          <p:cNvPr id="33" name="Rounded Rectangle 32">
            <a:extLst>
              <a:ext uri="{FF2B5EF4-FFF2-40B4-BE49-F238E27FC236}">
                <a16:creationId xmlns:a16="http://schemas.microsoft.com/office/drawing/2014/main" id="{533AE1F3-8E70-8E46-9CA9-48FE3C7A5C0F}"/>
              </a:ext>
            </a:extLst>
          </p:cNvPr>
          <p:cNvSpPr/>
          <p:nvPr/>
        </p:nvSpPr>
        <p:spPr>
          <a:xfrm>
            <a:off x="8522188" y="895696"/>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cxnSp>
        <p:nvCxnSpPr>
          <p:cNvPr id="34" name="Straight Connector 33">
            <a:extLst>
              <a:ext uri="{FF2B5EF4-FFF2-40B4-BE49-F238E27FC236}">
                <a16:creationId xmlns:a16="http://schemas.microsoft.com/office/drawing/2014/main" id="{26D0D92B-8EBD-AF4A-90B8-F03DE385DE44}"/>
              </a:ext>
            </a:extLst>
          </p:cNvPr>
          <p:cNvCxnSpPr>
            <a:cxnSpLocks/>
            <a:stCxn id="33" idx="0"/>
          </p:cNvCxnSpPr>
          <p:nvPr/>
        </p:nvCxnSpPr>
        <p:spPr>
          <a:xfrm>
            <a:off x="9185128" y="895696"/>
            <a:ext cx="227214"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B99A783B-1A50-5040-BFB4-8DA0EA16A0D0}"/>
              </a:ext>
            </a:extLst>
          </p:cNvPr>
          <p:cNvCxnSpPr>
            <a:cxnSpLocks/>
          </p:cNvCxnSpPr>
          <p:nvPr/>
        </p:nvCxnSpPr>
        <p:spPr>
          <a:xfrm flipH="1">
            <a:off x="8522188" y="1143658"/>
            <a:ext cx="7765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3FFE053-19A3-1749-9445-B698915F7B78}"/>
              </a:ext>
            </a:extLst>
          </p:cNvPr>
          <p:cNvCxnSpPr>
            <a:cxnSpLocks/>
          </p:cNvCxnSpPr>
          <p:nvPr/>
        </p:nvCxnSpPr>
        <p:spPr>
          <a:xfrm>
            <a:off x="8522188" y="1513573"/>
            <a:ext cx="1325880" cy="0"/>
          </a:xfrm>
          <a:prstGeom prst="line">
            <a:avLst/>
          </a:prstGeom>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2DE5C107-A7AF-5E47-9205-A65C73EAE162}"/>
              </a:ext>
            </a:extLst>
          </p:cNvPr>
          <p:cNvSpPr txBox="1"/>
          <p:nvPr/>
        </p:nvSpPr>
        <p:spPr>
          <a:xfrm>
            <a:off x="837375" y="440877"/>
            <a:ext cx="9822433" cy="369332"/>
          </a:xfrm>
          <a:prstGeom prst="rect">
            <a:avLst/>
          </a:prstGeom>
          <a:noFill/>
        </p:spPr>
        <p:txBody>
          <a:bodyPr wrap="none" rtlCol="0">
            <a:spAutoFit/>
          </a:bodyPr>
          <a:lstStyle/>
          <a:p>
            <a:r>
              <a:rPr lang="en-US" dirty="0"/>
              <a:t>Given a CV constraint, calculate optimal total sample size (fitness score) across strata for each solution</a:t>
            </a:r>
          </a:p>
        </p:txBody>
      </p:sp>
      <p:sp>
        <p:nvSpPr>
          <p:cNvPr id="55" name="TextBox 54">
            <a:extLst>
              <a:ext uri="{FF2B5EF4-FFF2-40B4-BE49-F238E27FC236}">
                <a16:creationId xmlns:a16="http://schemas.microsoft.com/office/drawing/2014/main" id="{05747173-278A-184C-9466-B7D646519C0A}"/>
              </a:ext>
            </a:extLst>
          </p:cNvPr>
          <p:cNvSpPr txBox="1"/>
          <p:nvPr/>
        </p:nvSpPr>
        <p:spPr>
          <a:xfrm>
            <a:off x="2047715" y="1138251"/>
            <a:ext cx="960004" cy="369332"/>
          </a:xfrm>
          <a:prstGeom prst="rect">
            <a:avLst/>
          </a:prstGeom>
          <a:noFill/>
        </p:spPr>
        <p:txBody>
          <a:bodyPr wrap="square" rtlCol="0">
            <a:spAutoFit/>
          </a:bodyPr>
          <a:lstStyle/>
          <a:p>
            <a:r>
              <a:rPr lang="en-US" dirty="0"/>
              <a:t>N = 300</a:t>
            </a:r>
          </a:p>
        </p:txBody>
      </p:sp>
      <p:sp>
        <p:nvSpPr>
          <p:cNvPr id="56" name="TextBox 55">
            <a:extLst>
              <a:ext uri="{FF2B5EF4-FFF2-40B4-BE49-F238E27FC236}">
                <a16:creationId xmlns:a16="http://schemas.microsoft.com/office/drawing/2014/main" id="{5BEE27E6-957B-CF4B-A170-D7A688E9581B}"/>
              </a:ext>
            </a:extLst>
          </p:cNvPr>
          <p:cNvSpPr txBox="1"/>
          <p:nvPr/>
        </p:nvSpPr>
        <p:spPr>
          <a:xfrm>
            <a:off x="4041571" y="1138251"/>
            <a:ext cx="960004" cy="369332"/>
          </a:xfrm>
          <a:prstGeom prst="rect">
            <a:avLst/>
          </a:prstGeom>
          <a:noFill/>
        </p:spPr>
        <p:txBody>
          <a:bodyPr wrap="square" rtlCol="0">
            <a:spAutoFit/>
          </a:bodyPr>
          <a:lstStyle/>
          <a:p>
            <a:r>
              <a:rPr lang="en-US" dirty="0"/>
              <a:t>N = 56</a:t>
            </a:r>
          </a:p>
        </p:txBody>
      </p:sp>
      <p:sp>
        <p:nvSpPr>
          <p:cNvPr id="57" name="TextBox 56">
            <a:extLst>
              <a:ext uri="{FF2B5EF4-FFF2-40B4-BE49-F238E27FC236}">
                <a16:creationId xmlns:a16="http://schemas.microsoft.com/office/drawing/2014/main" id="{BEF97C24-5C30-5D43-9266-4C7B2E3F0CD9}"/>
              </a:ext>
            </a:extLst>
          </p:cNvPr>
          <p:cNvSpPr txBox="1"/>
          <p:nvPr/>
        </p:nvSpPr>
        <p:spPr>
          <a:xfrm>
            <a:off x="8818733" y="1181176"/>
            <a:ext cx="960004" cy="369332"/>
          </a:xfrm>
          <a:prstGeom prst="rect">
            <a:avLst/>
          </a:prstGeom>
          <a:noFill/>
        </p:spPr>
        <p:txBody>
          <a:bodyPr wrap="square" rtlCol="0">
            <a:spAutoFit/>
          </a:bodyPr>
          <a:lstStyle/>
          <a:p>
            <a:r>
              <a:rPr lang="en-US" dirty="0"/>
              <a:t>N = 120</a:t>
            </a:r>
          </a:p>
        </p:txBody>
      </p:sp>
      <p:sp>
        <p:nvSpPr>
          <p:cNvPr id="59" name="TextBox 58">
            <a:extLst>
              <a:ext uri="{FF2B5EF4-FFF2-40B4-BE49-F238E27FC236}">
                <a16:creationId xmlns:a16="http://schemas.microsoft.com/office/drawing/2014/main" id="{E153FA54-98A5-CD48-AE5D-E667095F01F0}"/>
              </a:ext>
            </a:extLst>
          </p:cNvPr>
          <p:cNvSpPr txBox="1"/>
          <p:nvPr/>
        </p:nvSpPr>
        <p:spPr>
          <a:xfrm>
            <a:off x="1562959" y="1922980"/>
            <a:ext cx="9096849" cy="1200329"/>
          </a:xfrm>
          <a:prstGeom prst="rect">
            <a:avLst/>
          </a:prstGeom>
          <a:noFill/>
        </p:spPr>
        <p:txBody>
          <a:bodyPr wrap="none" rtlCol="0">
            <a:spAutoFit/>
          </a:bodyPr>
          <a:lstStyle/>
          <a:p>
            <a:r>
              <a:rPr lang="en-US" dirty="0"/>
              <a:t>Create 30 new solutions based on the performance of the candidate solutions</a:t>
            </a:r>
          </a:p>
          <a:p>
            <a:pPr marL="285750" indent="-285750">
              <a:buFont typeface="Arial" panose="020B0604020202020204" pitchFamily="34" charset="0"/>
              <a:buChar char="•"/>
            </a:pPr>
            <a:r>
              <a:rPr lang="en-US" dirty="0"/>
              <a:t>Save a subset of the best solutions (Elitism)</a:t>
            </a:r>
          </a:p>
          <a:p>
            <a:pPr marL="285750" indent="-285750">
              <a:buFont typeface="Arial" panose="020B0604020202020204" pitchFamily="34" charset="0"/>
              <a:buChar char="•"/>
            </a:pPr>
            <a:r>
              <a:rPr lang="en-US" dirty="0"/>
              <a:t>Recombination: randomly “mate” two solutions with probability proportional to fitness core</a:t>
            </a:r>
          </a:p>
          <a:p>
            <a:pPr marL="285750" indent="-285750">
              <a:buFont typeface="Arial" panose="020B0604020202020204" pitchFamily="34" charset="0"/>
              <a:buChar char="•"/>
            </a:pPr>
            <a:r>
              <a:rPr lang="en-US" dirty="0"/>
              <a:t>Random mutations of strata boundaries</a:t>
            </a:r>
          </a:p>
        </p:txBody>
      </p:sp>
      <p:sp>
        <p:nvSpPr>
          <p:cNvPr id="60" name="Rounded Rectangle 59">
            <a:extLst>
              <a:ext uri="{FF2B5EF4-FFF2-40B4-BE49-F238E27FC236}">
                <a16:creationId xmlns:a16="http://schemas.microsoft.com/office/drawing/2014/main" id="{B4EDD346-5A9E-7345-B297-7E3DAB7E691D}"/>
              </a:ext>
            </a:extLst>
          </p:cNvPr>
          <p:cNvSpPr/>
          <p:nvPr/>
        </p:nvSpPr>
        <p:spPr>
          <a:xfrm>
            <a:off x="1814756" y="3184936"/>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cxnSp>
        <p:nvCxnSpPr>
          <p:cNvPr id="61" name="Straight Connector 60">
            <a:extLst>
              <a:ext uri="{FF2B5EF4-FFF2-40B4-BE49-F238E27FC236}">
                <a16:creationId xmlns:a16="http://schemas.microsoft.com/office/drawing/2014/main" id="{24D957B9-0838-0F4F-9CEB-450AC4249624}"/>
              </a:ext>
            </a:extLst>
          </p:cNvPr>
          <p:cNvCxnSpPr>
            <a:cxnSpLocks/>
          </p:cNvCxnSpPr>
          <p:nvPr/>
        </p:nvCxnSpPr>
        <p:spPr>
          <a:xfrm>
            <a:off x="2838643" y="3169295"/>
            <a:ext cx="0"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26D379C6-CCE4-2D4C-82FC-9BCB2D3B6084}"/>
              </a:ext>
            </a:extLst>
          </p:cNvPr>
          <p:cNvCxnSpPr>
            <a:cxnSpLocks/>
            <a:endCxn id="60" idx="2"/>
          </p:cNvCxnSpPr>
          <p:nvPr/>
        </p:nvCxnSpPr>
        <p:spPr>
          <a:xfrm>
            <a:off x="1814756" y="3184936"/>
            <a:ext cx="662940"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77CFAEA6-4614-DC49-B436-CD8E87E7BD22}"/>
              </a:ext>
            </a:extLst>
          </p:cNvPr>
          <p:cNvCxnSpPr>
            <a:cxnSpLocks/>
          </p:cNvCxnSpPr>
          <p:nvPr/>
        </p:nvCxnSpPr>
        <p:spPr>
          <a:xfrm flipV="1">
            <a:off x="2057458" y="3428067"/>
            <a:ext cx="1083178" cy="31847"/>
          </a:xfrm>
          <a:prstGeom prst="line">
            <a:avLst/>
          </a:prstGeom>
        </p:spPr>
        <p:style>
          <a:lnRef idx="1">
            <a:schemeClr val="accent1"/>
          </a:lnRef>
          <a:fillRef idx="0">
            <a:schemeClr val="accent1"/>
          </a:fillRef>
          <a:effectRef idx="0">
            <a:schemeClr val="accent1"/>
          </a:effectRef>
          <a:fontRef idx="minor">
            <a:schemeClr val="tx1"/>
          </a:fontRef>
        </p:style>
      </p:cxnSp>
      <p:sp>
        <p:nvSpPr>
          <p:cNvPr id="64" name="Rounded Rectangle 63">
            <a:extLst>
              <a:ext uri="{FF2B5EF4-FFF2-40B4-BE49-F238E27FC236}">
                <a16:creationId xmlns:a16="http://schemas.microsoft.com/office/drawing/2014/main" id="{6F6BD63C-07E8-1B4A-AE7E-B6AB1C08125E}"/>
              </a:ext>
            </a:extLst>
          </p:cNvPr>
          <p:cNvSpPr/>
          <p:nvPr/>
        </p:nvSpPr>
        <p:spPr>
          <a:xfrm>
            <a:off x="3725992" y="3211952"/>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cxnSp>
        <p:nvCxnSpPr>
          <p:cNvPr id="65" name="Straight Connector 64">
            <a:extLst>
              <a:ext uri="{FF2B5EF4-FFF2-40B4-BE49-F238E27FC236}">
                <a16:creationId xmlns:a16="http://schemas.microsoft.com/office/drawing/2014/main" id="{BCE3728B-9064-0147-A152-963436B469AD}"/>
              </a:ext>
            </a:extLst>
          </p:cNvPr>
          <p:cNvCxnSpPr>
            <a:cxnSpLocks/>
            <a:stCxn id="64" idx="0"/>
          </p:cNvCxnSpPr>
          <p:nvPr/>
        </p:nvCxnSpPr>
        <p:spPr>
          <a:xfrm>
            <a:off x="4388932" y="3211952"/>
            <a:ext cx="227214"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DAA695D5-8964-A841-A6F9-3EE1CCF758A1}"/>
              </a:ext>
            </a:extLst>
          </p:cNvPr>
          <p:cNvCxnSpPr>
            <a:cxnSpLocks/>
            <a:stCxn id="64" idx="3"/>
          </p:cNvCxnSpPr>
          <p:nvPr/>
        </p:nvCxnSpPr>
        <p:spPr>
          <a:xfrm flipH="1" flipV="1">
            <a:off x="3725992" y="3619276"/>
            <a:ext cx="1325880" cy="27016"/>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F35FFAB1-3B77-E944-B0AC-389183839286}"/>
              </a:ext>
            </a:extLst>
          </p:cNvPr>
          <p:cNvCxnSpPr>
            <a:cxnSpLocks/>
          </p:cNvCxnSpPr>
          <p:nvPr/>
        </p:nvCxnSpPr>
        <p:spPr>
          <a:xfrm>
            <a:off x="3852002" y="3211952"/>
            <a:ext cx="435726" cy="434340"/>
          </a:xfrm>
          <a:prstGeom prst="line">
            <a:avLst/>
          </a:prstGeom>
        </p:spPr>
        <p:style>
          <a:lnRef idx="1">
            <a:schemeClr val="accent1"/>
          </a:lnRef>
          <a:fillRef idx="0">
            <a:schemeClr val="accent1"/>
          </a:fillRef>
          <a:effectRef idx="0">
            <a:schemeClr val="accent1"/>
          </a:effectRef>
          <a:fontRef idx="minor">
            <a:schemeClr val="tx1"/>
          </a:fontRef>
        </p:style>
      </p:cxnSp>
      <p:sp>
        <p:nvSpPr>
          <p:cNvPr id="68" name="Rounded Rectangle 67">
            <a:extLst>
              <a:ext uri="{FF2B5EF4-FFF2-40B4-BE49-F238E27FC236}">
                <a16:creationId xmlns:a16="http://schemas.microsoft.com/office/drawing/2014/main" id="{1112A202-5421-EC4A-AC78-88203FDF597C}"/>
              </a:ext>
            </a:extLst>
          </p:cNvPr>
          <p:cNvSpPr/>
          <p:nvPr/>
        </p:nvSpPr>
        <p:spPr>
          <a:xfrm>
            <a:off x="8462424" y="3211952"/>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cxnSp>
        <p:nvCxnSpPr>
          <p:cNvPr id="69" name="Straight Connector 68">
            <a:extLst>
              <a:ext uri="{FF2B5EF4-FFF2-40B4-BE49-F238E27FC236}">
                <a16:creationId xmlns:a16="http://schemas.microsoft.com/office/drawing/2014/main" id="{58208949-7010-DE41-9F23-152404018400}"/>
              </a:ext>
            </a:extLst>
          </p:cNvPr>
          <p:cNvCxnSpPr>
            <a:cxnSpLocks/>
          </p:cNvCxnSpPr>
          <p:nvPr/>
        </p:nvCxnSpPr>
        <p:spPr>
          <a:xfrm flipH="1">
            <a:off x="8818733" y="3221379"/>
            <a:ext cx="593610" cy="859253"/>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B74A577E-0FB9-DE4E-8DEC-EAA3AB905B66}"/>
              </a:ext>
            </a:extLst>
          </p:cNvPr>
          <p:cNvCxnSpPr>
            <a:cxnSpLocks/>
            <a:stCxn id="68" idx="3"/>
          </p:cNvCxnSpPr>
          <p:nvPr/>
        </p:nvCxnSpPr>
        <p:spPr>
          <a:xfrm flipH="1" flipV="1">
            <a:off x="8522188" y="3276700"/>
            <a:ext cx="1266116" cy="369592"/>
          </a:xfrm>
          <a:prstGeom prst="line">
            <a:avLst/>
          </a:prstGeom>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C1133DC9-E2B4-4B43-868A-F2BD94E5AD88}"/>
              </a:ext>
            </a:extLst>
          </p:cNvPr>
          <p:cNvCxnSpPr>
            <a:cxnSpLocks/>
          </p:cNvCxnSpPr>
          <p:nvPr/>
        </p:nvCxnSpPr>
        <p:spPr>
          <a:xfrm>
            <a:off x="8472780" y="3829829"/>
            <a:ext cx="1325880" cy="0"/>
          </a:xfrm>
          <a:prstGeom prst="line">
            <a:avLst/>
          </a:prstGeom>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54AF97F3-A27E-2445-92A3-A846F931FC69}"/>
              </a:ext>
            </a:extLst>
          </p:cNvPr>
          <p:cNvSpPr txBox="1"/>
          <p:nvPr/>
        </p:nvSpPr>
        <p:spPr>
          <a:xfrm>
            <a:off x="5768031" y="3134516"/>
            <a:ext cx="2438400" cy="1107996"/>
          </a:xfrm>
          <a:prstGeom prst="rect">
            <a:avLst/>
          </a:prstGeom>
          <a:noFill/>
        </p:spPr>
        <p:txBody>
          <a:bodyPr wrap="square" rtlCol="0">
            <a:spAutoFit/>
          </a:bodyPr>
          <a:lstStyle/>
          <a:p>
            <a:r>
              <a:rPr lang="en-US" sz="6600" b="1" dirty="0"/>
              <a:t>.  .  .  . </a:t>
            </a:r>
          </a:p>
        </p:txBody>
      </p:sp>
      <p:sp>
        <p:nvSpPr>
          <p:cNvPr id="85" name="TextBox 84">
            <a:extLst>
              <a:ext uri="{FF2B5EF4-FFF2-40B4-BE49-F238E27FC236}">
                <a16:creationId xmlns:a16="http://schemas.microsoft.com/office/drawing/2014/main" id="{F7C10A83-D93F-9648-B7EC-1218F63FD79C}"/>
              </a:ext>
            </a:extLst>
          </p:cNvPr>
          <p:cNvSpPr txBox="1"/>
          <p:nvPr/>
        </p:nvSpPr>
        <p:spPr>
          <a:xfrm>
            <a:off x="1583231" y="4248538"/>
            <a:ext cx="8374408" cy="646331"/>
          </a:xfrm>
          <a:prstGeom prst="rect">
            <a:avLst/>
          </a:prstGeom>
          <a:noFill/>
        </p:spPr>
        <p:txBody>
          <a:bodyPr wrap="none" rtlCol="0">
            <a:spAutoFit/>
          </a:bodyPr>
          <a:lstStyle/>
          <a:p>
            <a:r>
              <a:rPr lang="en-US" dirty="0"/>
              <a:t>Calculate optimal allocation of total effort (fitness score) across strata for each solution.</a:t>
            </a:r>
          </a:p>
          <a:p>
            <a:r>
              <a:rPr lang="en-US" dirty="0"/>
              <a:t>Repeat for as many generations as user-specified </a:t>
            </a:r>
          </a:p>
        </p:txBody>
      </p:sp>
      <p:sp>
        <p:nvSpPr>
          <p:cNvPr id="87" name="TextBox 86">
            <a:extLst>
              <a:ext uri="{FF2B5EF4-FFF2-40B4-BE49-F238E27FC236}">
                <a16:creationId xmlns:a16="http://schemas.microsoft.com/office/drawing/2014/main" id="{2243083D-C5D0-0F4C-A6D8-AB1BFFE536D6}"/>
              </a:ext>
            </a:extLst>
          </p:cNvPr>
          <p:cNvSpPr txBox="1"/>
          <p:nvPr/>
        </p:nvSpPr>
        <p:spPr>
          <a:xfrm>
            <a:off x="214866" y="1105264"/>
            <a:ext cx="1325881" cy="646331"/>
          </a:xfrm>
          <a:prstGeom prst="rect">
            <a:avLst/>
          </a:prstGeom>
          <a:noFill/>
        </p:spPr>
        <p:txBody>
          <a:bodyPr wrap="square" rtlCol="0">
            <a:spAutoFit/>
          </a:bodyPr>
          <a:lstStyle/>
          <a:p>
            <a:pPr algn="ctr"/>
            <a:r>
              <a:rPr lang="en-US" b="1" dirty="0"/>
              <a:t>P Generation</a:t>
            </a:r>
          </a:p>
        </p:txBody>
      </p:sp>
      <p:sp>
        <p:nvSpPr>
          <p:cNvPr id="89" name="TextBox 88">
            <a:extLst>
              <a:ext uri="{FF2B5EF4-FFF2-40B4-BE49-F238E27FC236}">
                <a16:creationId xmlns:a16="http://schemas.microsoft.com/office/drawing/2014/main" id="{5118920E-11A3-5C44-9BC3-3153F8DC3082}"/>
              </a:ext>
            </a:extLst>
          </p:cNvPr>
          <p:cNvSpPr txBox="1"/>
          <p:nvPr/>
        </p:nvSpPr>
        <p:spPr>
          <a:xfrm>
            <a:off x="225674" y="3323126"/>
            <a:ext cx="1325881" cy="646331"/>
          </a:xfrm>
          <a:prstGeom prst="rect">
            <a:avLst/>
          </a:prstGeom>
          <a:noFill/>
        </p:spPr>
        <p:txBody>
          <a:bodyPr wrap="square" rtlCol="0">
            <a:spAutoFit/>
          </a:bodyPr>
          <a:lstStyle/>
          <a:p>
            <a:pPr algn="ctr"/>
            <a:r>
              <a:rPr lang="en-US" b="1" dirty="0"/>
              <a:t>F1 Generation</a:t>
            </a:r>
          </a:p>
        </p:txBody>
      </p:sp>
      <p:sp>
        <p:nvSpPr>
          <p:cNvPr id="91" name="Rounded Rectangle 59">
            <a:extLst>
              <a:ext uri="{FF2B5EF4-FFF2-40B4-BE49-F238E27FC236}">
                <a16:creationId xmlns:a16="http://schemas.microsoft.com/office/drawing/2014/main" id="{B6CF5BFB-FEEE-4292-9436-71EFBBE8332E}"/>
              </a:ext>
            </a:extLst>
          </p:cNvPr>
          <p:cNvSpPr/>
          <p:nvPr/>
        </p:nvSpPr>
        <p:spPr>
          <a:xfrm>
            <a:off x="1803948" y="5005312"/>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cxnSp>
        <p:nvCxnSpPr>
          <p:cNvPr id="92" name="Straight Connector 91">
            <a:extLst>
              <a:ext uri="{FF2B5EF4-FFF2-40B4-BE49-F238E27FC236}">
                <a16:creationId xmlns:a16="http://schemas.microsoft.com/office/drawing/2014/main" id="{24ACF19F-7C3E-4900-93A4-B4BB88A01243}"/>
              </a:ext>
            </a:extLst>
          </p:cNvPr>
          <p:cNvCxnSpPr>
            <a:cxnSpLocks/>
          </p:cNvCxnSpPr>
          <p:nvPr/>
        </p:nvCxnSpPr>
        <p:spPr>
          <a:xfrm>
            <a:off x="2321169" y="5280290"/>
            <a:ext cx="506666" cy="578061"/>
          </a:xfrm>
          <a:prstGeom prst="line">
            <a:avLst/>
          </a:prstGeom>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B225AC52-6C52-4E8E-B1B6-5F5E5A40724F}"/>
              </a:ext>
            </a:extLst>
          </p:cNvPr>
          <p:cNvCxnSpPr>
            <a:cxnSpLocks/>
            <a:endCxn id="91" idx="2"/>
          </p:cNvCxnSpPr>
          <p:nvPr/>
        </p:nvCxnSpPr>
        <p:spPr>
          <a:xfrm>
            <a:off x="1803948" y="5005312"/>
            <a:ext cx="662940"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F4A228CF-3B4F-4EE6-B684-680734ED5610}"/>
              </a:ext>
            </a:extLst>
          </p:cNvPr>
          <p:cNvCxnSpPr>
            <a:cxnSpLocks/>
          </p:cNvCxnSpPr>
          <p:nvPr/>
        </p:nvCxnSpPr>
        <p:spPr>
          <a:xfrm flipV="1">
            <a:off x="2046650" y="5248443"/>
            <a:ext cx="1083178" cy="31847"/>
          </a:xfrm>
          <a:prstGeom prst="line">
            <a:avLst/>
          </a:prstGeom>
        </p:spPr>
        <p:style>
          <a:lnRef idx="1">
            <a:schemeClr val="accent1"/>
          </a:lnRef>
          <a:fillRef idx="0">
            <a:schemeClr val="accent1"/>
          </a:fillRef>
          <a:effectRef idx="0">
            <a:schemeClr val="accent1"/>
          </a:effectRef>
          <a:fontRef idx="minor">
            <a:schemeClr val="tx1"/>
          </a:fontRef>
        </p:style>
      </p:cxnSp>
      <p:sp>
        <p:nvSpPr>
          <p:cNvPr id="95" name="Rounded Rectangle 63">
            <a:extLst>
              <a:ext uri="{FF2B5EF4-FFF2-40B4-BE49-F238E27FC236}">
                <a16:creationId xmlns:a16="http://schemas.microsoft.com/office/drawing/2014/main" id="{FEF98C77-8EFF-449B-B57B-095379D03C8F}"/>
              </a:ext>
            </a:extLst>
          </p:cNvPr>
          <p:cNvSpPr/>
          <p:nvPr/>
        </p:nvSpPr>
        <p:spPr>
          <a:xfrm>
            <a:off x="3715184" y="5032328"/>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cxnSp>
        <p:nvCxnSpPr>
          <p:cNvPr id="96" name="Straight Connector 95">
            <a:extLst>
              <a:ext uri="{FF2B5EF4-FFF2-40B4-BE49-F238E27FC236}">
                <a16:creationId xmlns:a16="http://schemas.microsoft.com/office/drawing/2014/main" id="{412ADA78-238F-4433-88C6-AE6032A18812}"/>
              </a:ext>
            </a:extLst>
          </p:cNvPr>
          <p:cNvCxnSpPr>
            <a:cxnSpLocks/>
            <a:stCxn id="95" idx="0"/>
          </p:cNvCxnSpPr>
          <p:nvPr/>
        </p:nvCxnSpPr>
        <p:spPr>
          <a:xfrm>
            <a:off x="4378124" y="5032328"/>
            <a:ext cx="227214"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25B3E79D-C561-4878-BF33-9B42B44345EA}"/>
              </a:ext>
            </a:extLst>
          </p:cNvPr>
          <p:cNvCxnSpPr>
            <a:cxnSpLocks/>
            <a:stCxn id="95" idx="3"/>
          </p:cNvCxnSpPr>
          <p:nvPr/>
        </p:nvCxnSpPr>
        <p:spPr>
          <a:xfrm flipH="1" flipV="1">
            <a:off x="3715184" y="5439652"/>
            <a:ext cx="1325880" cy="27016"/>
          </a:xfrm>
          <a:prstGeom prst="line">
            <a:avLst/>
          </a:prstGeom>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C57ADA81-EECA-4F3E-9BDF-A893B1B080A8}"/>
              </a:ext>
            </a:extLst>
          </p:cNvPr>
          <p:cNvCxnSpPr>
            <a:cxnSpLocks/>
          </p:cNvCxnSpPr>
          <p:nvPr/>
        </p:nvCxnSpPr>
        <p:spPr>
          <a:xfrm>
            <a:off x="3802182" y="5453160"/>
            <a:ext cx="435726" cy="434340"/>
          </a:xfrm>
          <a:prstGeom prst="line">
            <a:avLst/>
          </a:prstGeom>
        </p:spPr>
        <p:style>
          <a:lnRef idx="1">
            <a:schemeClr val="accent1"/>
          </a:lnRef>
          <a:fillRef idx="0">
            <a:schemeClr val="accent1"/>
          </a:fillRef>
          <a:effectRef idx="0">
            <a:schemeClr val="accent1"/>
          </a:effectRef>
          <a:fontRef idx="minor">
            <a:schemeClr val="tx1"/>
          </a:fontRef>
        </p:style>
      </p:cxnSp>
      <p:sp>
        <p:nvSpPr>
          <p:cNvPr id="99" name="Rounded Rectangle 67">
            <a:extLst>
              <a:ext uri="{FF2B5EF4-FFF2-40B4-BE49-F238E27FC236}">
                <a16:creationId xmlns:a16="http://schemas.microsoft.com/office/drawing/2014/main" id="{79011C2C-9131-4AE0-8E66-9B6224F62521}"/>
              </a:ext>
            </a:extLst>
          </p:cNvPr>
          <p:cNvSpPr/>
          <p:nvPr/>
        </p:nvSpPr>
        <p:spPr>
          <a:xfrm>
            <a:off x="8451616" y="5032328"/>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cxnSp>
        <p:nvCxnSpPr>
          <p:cNvPr id="100" name="Straight Connector 99">
            <a:extLst>
              <a:ext uri="{FF2B5EF4-FFF2-40B4-BE49-F238E27FC236}">
                <a16:creationId xmlns:a16="http://schemas.microsoft.com/office/drawing/2014/main" id="{2CC33E53-B4D6-4319-ABB5-996DD942C3C7}"/>
              </a:ext>
            </a:extLst>
          </p:cNvPr>
          <p:cNvCxnSpPr>
            <a:cxnSpLocks/>
          </p:cNvCxnSpPr>
          <p:nvPr/>
        </p:nvCxnSpPr>
        <p:spPr>
          <a:xfrm flipH="1">
            <a:off x="8807925" y="5041755"/>
            <a:ext cx="593610" cy="8592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57AE1324-F1CB-4530-82D5-B35765FABC64}"/>
              </a:ext>
            </a:extLst>
          </p:cNvPr>
          <p:cNvCxnSpPr>
            <a:cxnSpLocks/>
          </p:cNvCxnSpPr>
          <p:nvPr/>
        </p:nvCxnSpPr>
        <p:spPr>
          <a:xfrm flipH="1" flipV="1">
            <a:off x="8462424" y="5221219"/>
            <a:ext cx="1266116" cy="369592"/>
          </a:xfrm>
          <a:prstGeom prst="line">
            <a:avLst/>
          </a:prstGeom>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62AF3E0A-AEB2-43B5-A283-BC08F08D6DC0}"/>
              </a:ext>
            </a:extLst>
          </p:cNvPr>
          <p:cNvCxnSpPr>
            <a:cxnSpLocks/>
          </p:cNvCxnSpPr>
          <p:nvPr/>
        </p:nvCxnSpPr>
        <p:spPr>
          <a:xfrm>
            <a:off x="8461972" y="5248443"/>
            <a:ext cx="1325880" cy="0"/>
          </a:xfrm>
          <a:prstGeom prst="line">
            <a:avLst/>
          </a:prstGeom>
        </p:spPr>
        <p:style>
          <a:lnRef idx="1">
            <a:schemeClr val="accent1"/>
          </a:lnRef>
          <a:fillRef idx="0">
            <a:schemeClr val="accent1"/>
          </a:fillRef>
          <a:effectRef idx="0">
            <a:schemeClr val="accent1"/>
          </a:effectRef>
          <a:fontRef idx="minor">
            <a:schemeClr val="tx1"/>
          </a:fontRef>
        </p:style>
      </p:cxnSp>
      <p:sp>
        <p:nvSpPr>
          <p:cNvPr id="103" name="TextBox 102">
            <a:extLst>
              <a:ext uri="{FF2B5EF4-FFF2-40B4-BE49-F238E27FC236}">
                <a16:creationId xmlns:a16="http://schemas.microsoft.com/office/drawing/2014/main" id="{84E1D884-B7A4-47EF-9D60-03D2CF6EF7A4}"/>
              </a:ext>
            </a:extLst>
          </p:cNvPr>
          <p:cNvSpPr txBox="1"/>
          <p:nvPr/>
        </p:nvSpPr>
        <p:spPr>
          <a:xfrm>
            <a:off x="5757223" y="4726292"/>
            <a:ext cx="2438400" cy="1107996"/>
          </a:xfrm>
          <a:prstGeom prst="rect">
            <a:avLst/>
          </a:prstGeom>
          <a:noFill/>
        </p:spPr>
        <p:txBody>
          <a:bodyPr wrap="square" rtlCol="0">
            <a:spAutoFit/>
          </a:bodyPr>
          <a:lstStyle/>
          <a:p>
            <a:r>
              <a:rPr lang="en-US" sz="6600" b="1" dirty="0"/>
              <a:t>.  .  .  . </a:t>
            </a:r>
          </a:p>
        </p:txBody>
      </p:sp>
      <p:sp>
        <p:nvSpPr>
          <p:cNvPr id="104" name="TextBox 103">
            <a:extLst>
              <a:ext uri="{FF2B5EF4-FFF2-40B4-BE49-F238E27FC236}">
                <a16:creationId xmlns:a16="http://schemas.microsoft.com/office/drawing/2014/main" id="{54AB6B73-B8AE-4B02-8CC7-7A4B314FCD18}"/>
              </a:ext>
            </a:extLst>
          </p:cNvPr>
          <p:cNvSpPr txBox="1"/>
          <p:nvPr/>
        </p:nvSpPr>
        <p:spPr>
          <a:xfrm>
            <a:off x="214866" y="5143502"/>
            <a:ext cx="1325881" cy="646331"/>
          </a:xfrm>
          <a:prstGeom prst="rect">
            <a:avLst/>
          </a:prstGeom>
          <a:noFill/>
        </p:spPr>
        <p:txBody>
          <a:bodyPr wrap="square" rtlCol="0">
            <a:spAutoFit/>
          </a:bodyPr>
          <a:lstStyle/>
          <a:p>
            <a:pPr algn="ctr"/>
            <a:r>
              <a:rPr lang="en-US" b="1" dirty="0"/>
              <a:t>F300 Generation</a:t>
            </a:r>
          </a:p>
        </p:txBody>
      </p:sp>
      <p:sp>
        <p:nvSpPr>
          <p:cNvPr id="2" name="TextBox 1">
            <a:extLst>
              <a:ext uri="{FF2B5EF4-FFF2-40B4-BE49-F238E27FC236}">
                <a16:creationId xmlns:a16="http://schemas.microsoft.com/office/drawing/2014/main" id="{2DCDF7FA-1DDA-45BA-BF9D-9AE8B2B28B4A}"/>
              </a:ext>
            </a:extLst>
          </p:cNvPr>
          <p:cNvSpPr txBox="1"/>
          <p:nvPr/>
        </p:nvSpPr>
        <p:spPr>
          <a:xfrm rot="5400000">
            <a:off x="357583" y="4244311"/>
            <a:ext cx="1362161" cy="769441"/>
          </a:xfrm>
          <a:prstGeom prst="rect">
            <a:avLst/>
          </a:prstGeom>
          <a:noFill/>
        </p:spPr>
        <p:txBody>
          <a:bodyPr wrap="square" rtlCol="0">
            <a:spAutoFit/>
          </a:bodyPr>
          <a:lstStyle/>
          <a:p>
            <a:r>
              <a:rPr lang="en-US" sz="4400" b="1" dirty="0"/>
              <a:t>.  .  . </a:t>
            </a:r>
          </a:p>
        </p:txBody>
      </p:sp>
      <p:sp>
        <p:nvSpPr>
          <p:cNvPr id="3" name="TextBox 2">
            <a:extLst>
              <a:ext uri="{FF2B5EF4-FFF2-40B4-BE49-F238E27FC236}">
                <a16:creationId xmlns:a16="http://schemas.microsoft.com/office/drawing/2014/main" id="{EEDAE509-D8EF-4A34-B818-DF25FE3A5EB5}"/>
              </a:ext>
            </a:extLst>
          </p:cNvPr>
          <p:cNvSpPr txBox="1"/>
          <p:nvPr/>
        </p:nvSpPr>
        <p:spPr>
          <a:xfrm>
            <a:off x="2321169" y="6119099"/>
            <a:ext cx="9412946" cy="369332"/>
          </a:xfrm>
          <a:prstGeom prst="rect">
            <a:avLst/>
          </a:prstGeom>
          <a:noFill/>
        </p:spPr>
        <p:txBody>
          <a:bodyPr wrap="square" rtlCol="0">
            <a:spAutoFit/>
          </a:bodyPr>
          <a:lstStyle/>
          <a:p>
            <a:r>
              <a:rPr lang="en-US" dirty="0"/>
              <a:t>Calculate best solution in the last generation and designate as the optimal solution</a:t>
            </a:r>
          </a:p>
        </p:txBody>
      </p:sp>
      <p:pic>
        <p:nvPicPr>
          <p:cNvPr id="5" name="Audio 4">
            <a:hlinkClick r:id="" action="ppaction://media"/>
            <a:extLst>
              <a:ext uri="{FF2B5EF4-FFF2-40B4-BE49-F238E27FC236}">
                <a16:creationId xmlns:a16="http://schemas.microsoft.com/office/drawing/2014/main" id="{2972A62E-6938-43AF-8C65-E329A8F2982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186772305"/>
      </p:ext>
    </p:extLst>
  </p:cSld>
  <p:clrMapOvr>
    <a:masterClrMapping/>
  </p:clrMapOvr>
  <mc:AlternateContent xmlns:mc="http://schemas.openxmlformats.org/markup-compatibility/2006" xmlns:p14="http://schemas.microsoft.com/office/powerpoint/2010/main">
    <mc:Choice Requires="p14">
      <p:transition spd="slow" p14:dur="2000" advTm="10079"/>
    </mc:Choice>
    <mc:Fallback xmlns="">
      <p:transition spd="slow" advTm="100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screenshot&#10;&#10;Description automatically generated">
            <a:extLst>
              <a:ext uri="{FF2B5EF4-FFF2-40B4-BE49-F238E27FC236}">
                <a16:creationId xmlns:a16="http://schemas.microsoft.com/office/drawing/2014/main" id="{33258404-F760-A14F-B2AA-1B6BD39C0E35}"/>
              </a:ext>
            </a:extLst>
          </p:cNvPr>
          <p:cNvPicPr>
            <a:picLocks noChangeAspect="1"/>
          </p:cNvPicPr>
          <p:nvPr/>
        </p:nvPicPr>
        <p:blipFill rotWithShape="1">
          <a:blip r:embed="rId5">
            <a:extLst>
              <a:ext uri="{28A0092B-C50C-407E-A947-70E740481C1C}">
                <a14:useLocalDpi xmlns:a14="http://schemas.microsoft.com/office/drawing/2010/main" val="0"/>
              </a:ext>
            </a:extLst>
          </a:blip>
          <a:srcRect l="5548"/>
          <a:stretch/>
        </p:blipFill>
        <p:spPr>
          <a:xfrm>
            <a:off x="2877312" y="570601"/>
            <a:ext cx="6839122" cy="5172048"/>
          </a:xfrm>
          <a:prstGeom prst="rect">
            <a:avLst/>
          </a:prstGeom>
        </p:spPr>
      </p:pic>
      <p:cxnSp>
        <p:nvCxnSpPr>
          <p:cNvPr id="5" name="Straight Arrow Connector 4">
            <a:extLst>
              <a:ext uri="{FF2B5EF4-FFF2-40B4-BE49-F238E27FC236}">
                <a16:creationId xmlns:a16="http://schemas.microsoft.com/office/drawing/2014/main" id="{68932FD7-B4D0-4537-B1A6-04DB12E26080}"/>
              </a:ext>
            </a:extLst>
          </p:cNvPr>
          <p:cNvCxnSpPr>
            <a:cxnSpLocks/>
          </p:cNvCxnSpPr>
          <p:nvPr/>
        </p:nvCxnSpPr>
        <p:spPr>
          <a:xfrm flipH="1">
            <a:off x="4963451" y="2808364"/>
            <a:ext cx="1" cy="83395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725E03D5-7D32-4DE7-97E1-C61DC5C0A643}"/>
              </a:ext>
            </a:extLst>
          </p:cNvPr>
          <p:cNvCxnSpPr>
            <a:cxnSpLocks/>
          </p:cNvCxnSpPr>
          <p:nvPr/>
        </p:nvCxnSpPr>
        <p:spPr>
          <a:xfrm flipH="1">
            <a:off x="8682010" y="3744343"/>
            <a:ext cx="1" cy="83395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F202AAD9-2500-46E0-A7A5-0C45C2230D23}"/>
              </a:ext>
            </a:extLst>
          </p:cNvPr>
          <p:cNvSpPr txBox="1"/>
          <p:nvPr/>
        </p:nvSpPr>
        <p:spPr>
          <a:xfrm>
            <a:off x="1698299" y="2743773"/>
            <a:ext cx="1130867" cy="1200329"/>
          </a:xfrm>
          <a:prstGeom prst="rect">
            <a:avLst/>
          </a:prstGeom>
          <a:noFill/>
        </p:spPr>
        <p:txBody>
          <a:bodyPr wrap="square" rtlCol="0">
            <a:spAutoFit/>
          </a:bodyPr>
          <a:lstStyle/>
          <a:p>
            <a:pPr algn="ctr"/>
            <a:r>
              <a:rPr lang="en-US" sz="2400" b="1" dirty="0"/>
              <a:t>Total Sample Size</a:t>
            </a:r>
          </a:p>
        </p:txBody>
      </p:sp>
      <p:sp>
        <p:nvSpPr>
          <p:cNvPr id="8" name="TextBox 7">
            <a:extLst>
              <a:ext uri="{FF2B5EF4-FFF2-40B4-BE49-F238E27FC236}">
                <a16:creationId xmlns:a16="http://schemas.microsoft.com/office/drawing/2014/main" id="{7F562812-D225-412E-81A7-C0FD0B7A8A9D}"/>
              </a:ext>
            </a:extLst>
          </p:cNvPr>
          <p:cNvSpPr txBox="1"/>
          <p:nvPr/>
        </p:nvSpPr>
        <p:spPr>
          <a:xfrm>
            <a:off x="8350524" y="3433413"/>
            <a:ext cx="662974" cy="369332"/>
          </a:xfrm>
          <a:prstGeom prst="rect">
            <a:avLst/>
          </a:prstGeom>
          <a:noFill/>
        </p:spPr>
        <p:txBody>
          <a:bodyPr wrap="square" rtlCol="0">
            <a:spAutoFit/>
          </a:bodyPr>
          <a:lstStyle/>
          <a:p>
            <a:r>
              <a:rPr lang="en-US" dirty="0"/>
              <a:t>best</a:t>
            </a:r>
          </a:p>
        </p:txBody>
      </p:sp>
      <p:sp>
        <p:nvSpPr>
          <p:cNvPr id="12" name="TextBox 11">
            <a:extLst>
              <a:ext uri="{FF2B5EF4-FFF2-40B4-BE49-F238E27FC236}">
                <a16:creationId xmlns:a16="http://schemas.microsoft.com/office/drawing/2014/main" id="{71AD5080-5405-43BD-B673-C58BA63FEBF1}"/>
              </a:ext>
            </a:extLst>
          </p:cNvPr>
          <p:cNvSpPr txBox="1"/>
          <p:nvPr/>
        </p:nvSpPr>
        <p:spPr>
          <a:xfrm>
            <a:off x="4505566" y="2439032"/>
            <a:ext cx="1037692" cy="369332"/>
          </a:xfrm>
          <a:prstGeom prst="rect">
            <a:avLst/>
          </a:prstGeom>
          <a:noFill/>
        </p:spPr>
        <p:txBody>
          <a:bodyPr wrap="square" rtlCol="0">
            <a:spAutoFit/>
          </a:bodyPr>
          <a:lstStyle/>
          <a:p>
            <a:r>
              <a:rPr lang="en-US" dirty="0"/>
              <a:t>average</a:t>
            </a:r>
          </a:p>
        </p:txBody>
      </p:sp>
      <p:pic>
        <p:nvPicPr>
          <p:cNvPr id="4" name="Audio 3">
            <a:hlinkClick r:id="" action="ppaction://media"/>
            <a:extLst>
              <a:ext uri="{FF2B5EF4-FFF2-40B4-BE49-F238E27FC236}">
                <a16:creationId xmlns:a16="http://schemas.microsoft.com/office/drawing/2014/main" id="{FCF42A61-4D57-4240-82F4-298311B933C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407855302"/>
      </p:ext>
    </p:extLst>
  </p:cSld>
  <p:clrMapOvr>
    <a:masterClrMapping/>
  </p:clrMapOvr>
  <mc:AlternateContent xmlns:mc="http://schemas.openxmlformats.org/markup-compatibility/2006" xmlns:p14="http://schemas.microsoft.com/office/powerpoint/2010/main">
    <mc:Choice Requires="p14">
      <p:transition spd="slow" p14:dur="2000" advTm="28707"/>
    </mc:Choice>
    <mc:Fallback xmlns="">
      <p:transition spd="slow" advTm="287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5AF2EEF-B7DD-41A6-B1E4-81E77D8C0D37}"/>
              </a:ext>
            </a:extLst>
          </p:cNvPr>
          <p:cNvSpPr txBox="1"/>
          <p:nvPr/>
        </p:nvSpPr>
        <p:spPr>
          <a:xfrm>
            <a:off x="600045" y="1985613"/>
            <a:ext cx="10325863" cy="2308324"/>
          </a:xfrm>
          <a:prstGeom prst="rect">
            <a:avLst/>
          </a:prstGeom>
          <a:noFill/>
          <a:ln>
            <a:solidFill>
              <a:schemeClr val="tx1"/>
            </a:solidFill>
          </a:ln>
        </p:spPr>
        <p:txBody>
          <a:bodyPr wrap="square">
            <a:spAutoFit/>
          </a:bodyPr>
          <a:lstStyle/>
          <a:p>
            <a:r>
              <a:rPr lang="en-US" dirty="0"/>
              <a:t> solution &lt;- </a:t>
            </a:r>
            <a:r>
              <a:rPr lang="en-US" dirty="0" err="1"/>
              <a:t>optimStrata</a:t>
            </a:r>
            <a:r>
              <a:rPr lang="en-US" dirty="0"/>
              <a:t>(</a:t>
            </a:r>
          </a:p>
          <a:p>
            <a:r>
              <a:rPr lang="en-US" dirty="0"/>
              <a:t>	           </a:t>
            </a:r>
            <a:r>
              <a:rPr lang="en-US" dirty="0" err="1"/>
              <a:t>framesamp</a:t>
            </a:r>
            <a:r>
              <a:rPr lang="en-US" dirty="0"/>
              <a:t> = frame,   		#Main data input</a:t>
            </a:r>
          </a:p>
          <a:p>
            <a:r>
              <a:rPr lang="en-US" dirty="0"/>
              <a:t> 	           errors = cv, 		  	#CV constraints (ceiling)</a:t>
            </a:r>
          </a:p>
          <a:p>
            <a:r>
              <a:rPr lang="en-US" dirty="0"/>
              <a:t>	           </a:t>
            </a:r>
            <a:r>
              <a:rPr lang="en-US" dirty="0" err="1"/>
              <a:t>iter</a:t>
            </a:r>
            <a:r>
              <a:rPr lang="en-US" dirty="0"/>
              <a:t> = 200, 			#Number of iterations or generations</a:t>
            </a:r>
          </a:p>
          <a:p>
            <a:r>
              <a:rPr lang="en-US" dirty="0"/>
              <a:t>                            pops = 30,                                         #Number of candidate solutions in the “population”</a:t>
            </a:r>
          </a:p>
          <a:p>
            <a:r>
              <a:rPr lang="en-US" dirty="0"/>
              <a:t>                            </a:t>
            </a:r>
            <a:r>
              <a:rPr lang="en-US" dirty="0" err="1"/>
              <a:t>elitism_rate</a:t>
            </a:r>
            <a:r>
              <a:rPr lang="en-US" dirty="0"/>
              <a:t> = 0.1,                            #Elitism Rate</a:t>
            </a:r>
          </a:p>
          <a:p>
            <a:r>
              <a:rPr lang="en-US" dirty="0"/>
              <a:t>                            </a:t>
            </a:r>
            <a:r>
              <a:rPr lang="en-US" dirty="0" err="1"/>
              <a:t>mut_chance</a:t>
            </a:r>
            <a:r>
              <a:rPr lang="en-US" dirty="0"/>
              <a:t> = 0.1,                           #Mutation Rate</a:t>
            </a:r>
          </a:p>
          <a:p>
            <a:r>
              <a:rPr lang="en-US" dirty="0"/>
              <a:t>                            </a:t>
            </a:r>
            <a:r>
              <a:rPr lang="en-US" dirty="0" err="1"/>
              <a:t>nStrata</a:t>
            </a:r>
            <a:r>
              <a:rPr lang="en-US" dirty="0"/>
              <a:t> = 10)                                     #Number of strata in each solution</a:t>
            </a:r>
          </a:p>
        </p:txBody>
      </p:sp>
      <p:pic>
        <p:nvPicPr>
          <p:cNvPr id="2" name="Audio 1">
            <a:hlinkClick r:id="" action="ppaction://media"/>
            <a:extLst>
              <a:ext uri="{FF2B5EF4-FFF2-40B4-BE49-F238E27FC236}">
                <a16:creationId xmlns:a16="http://schemas.microsoft.com/office/drawing/2014/main" id="{ABA73668-043A-445F-90CC-7B1F304988D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827455071"/>
      </p:ext>
    </p:extLst>
  </p:cSld>
  <p:clrMapOvr>
    <a:masterClrMapping/>
  </p:clrMapOvr>
  <mc:AlternateContent xmlns:mc="http://schemas.openxmlformats.org/markup-compatibility/2006" xmlns:p14="http://schemas.microsoft.com/office/powerpoint/2010/main">
    <mc:Choice Requires="p14">
      <p:transition spd="slow" p14:dur="2000" advTm="41191"/>
    </mc:Choice>
    <mc:Fallback xmlns="">
      <p:transition spd="slow" advTm="411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7748" x="7938" y="2660650"/>
          <p14:tracePt t="7755" x="17463" y="2660650"/>
          <p14:tracePt t="7764" x="42863" y="2668588"/>
          <p14:tracePt t="7771" x="50800" y="2668588"/>
          <p14:tracePt t="7780" x="68263" y="2668588"/>
          <p14:tracePt t="7787" x="85725" y="2668588"/>
          <p14:tracePt t="7796" x="111125" y="2668588"/>
          <p14:tracePt t="7812" x="119063" y="2668588"/>
          <p14:tracePt t="7836" x="127000" y="2668588"/>
          <p14:tracePt t="7844" x="152400" y="2668588"/>
          <p14:tracePt t="7852" x="169863" y="2668588"/>
          <p14:tracePt t="7860" x="177800" y="2668588"/>
          <p14:tracePt t="7867" x="195263" y="2668588"/>
          <p14:tracePt t="7876" x="230188" y="2668588"/>
          <p14:tracePt t="7884" x="238125" y="2668588"/>
          <p14:tracePt t="7892" x="271463" y="2668588"/>
          <p14:tracePt t="7900" x="296863" y="2668588"/>
          <p14:tracePt t="7908" x="314325" y="2668588"/>
          <p14:tracePt t="7916" x="347663" y="2668588"/>
          <p14:tracePt t="7924" x="390525" y="2668588"/>
          <p14:tracePt t="7931" x="415925" y="2668588"/>
          <p14:tracePt t="7940" x="433388" y="2660650"/>
          <p14:tracePt t="7956" x="458788" y="2660650"/>
          <p14:tracePt t="7971" x="476250" y="2660650"/>
          <p14:tracePt t="7988" x="509588" y="2651125"/>
          <p14:tracePt t="7996" x="517525" y="2643188"/>
          <p14:tracePt t="8004" x="534988" y="2643188"/>
          <p14:tracePt t="8012" x="544513" y="2643188"/>
          <p14:tracePt t="8228" x="552450" y="2643188"/>
          <p14:tracePt t="8236" x="560388" y="2633663"/>
          <p14:tracePt t="8244" x="569913" y="2633663"/>
          <p14:tracePt t="8252" x="577850" y="2633663"/>
          <p14:tracePt t="8259" x="595313" y="2633663"/>
          <p14:tracePt t="8276" x="611188" y="2625725"/>
          <p14:tracePt t="8284" x="620713" y="2625725"/>
          <p14:tracePt t="8292" x="628650" y="2617788"/>
          <p14:tracePt t="8299" x="654050" y="2608263"/>
          <p14:tracePt t="8316" x="679450" y="2600325"/>
          <p14:tracePt t="8324" x="714375" y="2592388"/>
          <p14:tracePt t="8331" x="722313" y="2592388"/>
          <p14:tracePt t="8339" x="739775" y="2592388"/>
          <p14:tracePt t="8348" x="755650" y="2592388"/>
          <p14:tracePt t="8356" x="806450" y="2574925"/>
          <p14:tracePt t="8364" x="841375" y="2566988"/>
          <p14:tracePt t="8372" x="884238" y="2566988"/>
          <p14:tracePt t="8380" x="925513" y="2549525"/>
          <p14:tracePt t="8388" x="976313" y="2541588"/>
          <p14:tracePt t="8396" x="1019175" y="2541588"/>
          <p14:tracePt t="8404" x="1062038" y="2541588"/>
          <p14:tracePt t="8412" x="1079500" y="2541588"/>
          <p14:tracePt t="8428" x="1095375" y="2541588"/>
          <p14:tracePt t="8451" x="1112838" y="2516188"/>
          <p14:tracePt t="8460" x="1112838" y="2506663"/>
          <p14:tracePt t="8468" x="1120775" y="2506663"/>
          <p14:tracePt t="8484" x="1130300" y="2498725"/>
          <p14:tracePt t="8492" x="1138238" y="2498725"/>
          <p14:tracePt t="8500" x="1147763" y="2498725"/>
          <p14:tracePt t="8508" x="1163638" y="2498725"/>
          <p14:tracePt t="8516" x="1173163" y="2489200"/>
          <p14:tracePt t="8524" x="1189038" y="2489200"/>
          <p14:tracePt t="8532" x="1198563" y="2489200"/>
          <p14:tracePt t="8539" x="1214438" y="2489200"/>
          <p14:tracePt t="8548" x="1239838" y="2489200"/>
          <p14:tracePt t="8555" x="1249363" y="2489200"/>
          <p14:tracePt t="8612" x="1257300" y="2489200"/>
          <p14:tracePt t="8644" x="1274763" y="2489200"/>
          <p14:tracePt t="8660" x="1300163" y="2489200"/>
          <p14:tracePt t="8692" x="1308100" y="2489200"/>
          <p14:tracePt t="8700" x="1325563" y="2489200"/>
          <p14:tracePt t="8708" x="1333500" y="2489200"/>
          <p14:tracePt t="8716" x="1350963" y="2489200"/>
          <p14:tracePt t="8724" x="1368425" y="2489200"/>
          <p14:tracePt t="8732" x="1384300" y="2489200"/>
          <p14:tracePt t="8739" x="1393825" y="2489200"/>
          <p14:tracePt t="8748" x="1419225" y="2489200"/>
          <p14:tracePt t="8755" x="1435100" y="2489200"/>
          <p14:tracePt t="8764" x="1444625" y="2489200"/>
          <p14:tracePt t="8772" x="1462088" y="2489200"/>
          <p14:tracePt t="8780" x="1477963" y="2489200"/>
          <p14:tracePt t="8788" x="1503363" y="2489200"/>
          <p14:tracePt t="8796" x="1528763" y="2489200"/>
          <p14:tracePt t="8803" x="1563688" y="2489200"/>
          <p14:tracePt t="8811" x="1597025" y="2489200"/>
          <p14:tracePt t="8820" x="1622425" y="2498725"/>
          <p14:tracePt t="8827" x="1647825" y="2498725"/>
          <p14:tracePt t="8837" x="1673225" y="2506663"/>
          <p14:tracePt t="8844" x="1682750" y="2506663"/>
          <p14:tracePt t="8852" x="1716088" y="2516188"/>
          <p14:tracePt t="8860" x="1724025" y="2516188"/>
          <p14:tracePt t="8868" x="1733550" y="2516188"/>
          <p14:tracePt t="8876" x="1741488" y="2516188"/>
          <p14:tracePt t="8916" x="1758950" y="2516188"/>
          <p14:tracePt t="8931" x="1776413" y="2516188"/>
          <p14:tracePt t="8939" x="1784350" y="2516188"/>
          <p14:tracePt t="8964" x="1784350" y="2524125"/>
          <p14:tracePt t="8980" x="1792288" y="2532063"/>
          <p14:tracePt t="8996" x="1801813" y="2532063"/>
          <p14:tracePt t="9012" x="1809750" y="2532063"/>
          <p14:tracePt t="9076" x="1843088" y="2532063"/>
          <p14:tracePt t="9092" x="1852613" y="2532063"/>
          <p14:tracePt t="9108" x="1878013" y="2524125"/>
          <p14:tracePt t="9116" x="1885950" y="2524125"/>
          <p14:tracePt t="9123" x="1893888" y="2524125"/>
          <p14:tracePt t="9132" x="1911350" y="2524125"/>
          <p14:tracePt t="9139" x="1936750" y="2498725"/>
          <p14:tracePt t="9148" x="1962150" y="2498725"/>
          <p14:tracePt t="9156" x="1971675" y="2489200"/>
          <p14:tracePt t="9164" x="1987550" y="2489200"/>
          <p14:tracePt t="9172" x="1997075" y="2489200"/>
          <p14:tracePt t="9180" x="2005013" y="2489200"/>
          <p14:tracePt t="9188" x="2038350" y="2489200"/>
          <p14:tracePt t="9196" x="2047875" y="2489200"/>
          <p14:tracePt t="9284" x="2055813" y="2481263"/>
          <p14:tracePt t="9532" x="2047875" y="2481263"/>
          <p14:tracePt t="9540" x="2038350" y="2481263"/>
          <p14:tracePt t="9548" x="2030413" y="2481263"/>
          <p14:tracePt t="9556" x="2022475" y="2481263"/>
          <p14:tracePt t="10140" x="2012950" y="2481263"/>
          <p14:tracePt t="10156" x="2012950" y="2473325"/>
          <p14:tracePt t="10164" x="1997075" y="2463800"/>
          <p14:tracePt t="13020" x="1987550" y="2463800"/>
          <p14:tracePt t="13067" x="1987550" y="2481263"/>
          <p14:tracePt t="13115" x="1987550" y="2498725"/>
          <p14:tracePt t="13132" x="1987550" y="2516188"/>
          <p14:tracePt t="13139" x="1987550" y="2532063"/>
          <p14:tracePt t="13156" x="1987550" y="2557463"/>
          <p14:tracePt t="13180" x="1987550" y="2566988"/>
          <p14:tracePt t="13196" x="1987550" y="2574925"/>
          <p14:tracePt t="13228" x="1987550" y="2592388"/>
          <p14:tracePt t="13236" x="1987550" y="2600325"/>
          <p14:tracePt t="13308" x="1987550" y="2617788"/>
          <p14:tracePt t="13315" x="1987550" y="2625725"/>
          <p14:tracePt t="13323" x="1987550" y="2643188"/>
          <p14:tracePt t="13467" x="1987550" y="2651125"/>
          <p14:tracePt t="13484" x="1987550" y="2660650"/>
          <p14:tracePt t="13491" x="1987550" y="2668588"/>
          <p14:tracePt t="13708" x="1987550" y="2693988"/>
          <p14:tracePt t="13715" x="1987550" y="2701925"/>
          <p14:tracePt t="13740" x="1987550" y="2711450"/>
          <p14:tracePt t="13748" x="1987550" y="2719388"/>
          <p14:tracePt t="13756" x="1979613" y="2736850"/>
          <p14:tracePt t="13764" x="1979613" y="2744788"/>
          <p14:tracePt t="13787" x="1979613" y="2752725"/>
          <p14:tracePt t="13836" x="1979613" y="2778125"/>
          <p14:tracePt t="13843" x="1979613" y="2787650"/>
          <p14:tracePt t="13867" x="1979613" y="2795588"/>
          <p14:tracePt t="14320" x="1979613" y="2787650"/>
          <p14:tracePt t="14328" x="1979613" y="2778125"/>
          <p14:tracePt t="20140" x="1971675" y="2770188"/>
          <p14:tracePt t="20531" x="1962150" y="2770188"/>
          <p14:tracePt t="20540" x="1954213" y="2770188"/>
          <p14:tracePt t="20756" x="1946275" y="2778125"/>
          <p14:tracePt t="20763" x="1946275" y="2787650"/>
          <p14:tracePt t="20851" x="1946275" y="2795588"/>
          <p14:tracePt t="20860" x="1946275" y="2805113"/>
          <p14:tracePt t="20931" x="1946275" y="2820988"/>
          <p14:tracePt t="20940" x="1946275" y="2830513"/>
          <p14:tracePt t="21028" x="1946275" y="2846388"/>
          <p14:tracePt t="21036" x="1946275" y="2855913"/>
          <p14:tracePt t="21044" x="1946275" y="2863850"/>
          <p14:tracePt t="21052" x="1946275" y="2871788"/>
          <p14:tracePt t="21124" x="1946275" y="2881313"/>
          <p14:tracePt t="21204" x="1946275" y="2889250"/>
          <p14:tracePt t="21212" x="1946275" y="2914650"/>
          <p14:tracePt t="21285" x="1946275" y="2932113"/>
          <p14:tracePt t="21320" x="1946275" y="2940050"/>
          <p14:tracePt t="21336" x="1946275" y="2957513"/>
          <p14:tracePt t="21351" x="1946275" y="2965450"/>
          <p14:tracePt t="21368" x="1946275" y="2974975"/>
          <p14:tracePt t="21383" x="1946275" y="2982913"/>
          <p14:tracePt t="21392" x="1946275" y="2990850"/>
          <p14:tracePt t="21431" x="1946275" y="3008313"/>
          <p14:tracePt t="21448" x="1946275" y="3025775"/>
          <p14:tracePt t="21464" x="1946275" y="3033713"/>
          <p14:tracePt t="26404" x="1946275" y="3041650"/>
          <p14:tracePt t="26419" x="1954213" y="3076575"/>
          <p14:tracePt t="26428" x="1962150" y="3101975"/>
          <p14:tracePt t="26436" x="1962150" y="3109913"/>
          <p14:tracePt t="26444" x="1987550" y="3144838"/>
          <p14:tracePt t="26452" x="1987550" y="3152775"/>
          <p14:tracePt t="26460" x="1997075" y="3178175"/>
          <p14:tracePt t="26484" x="1997075" y="3186113"/>
          <p14:tracePt t="26492" x="2005013" y="3195638"/>
          <p14:tracePt t="26548" x="2012950" y="3203575"/>
          <p14:tracePt t="26556" x="2012950" y="3221038"/>
          <p14:tracePt t="26563" x="2012950" y="3238500"/>
          <p14:tracePt t="26571" x="2012950" y="3246438"/>
          <p14:tracePt t="26580" x="2022475" y="3279775"/>
          <p14:tracePt t="26588" x="2022475" y="3289300"/>
          <p14:tracePt t="26596" x="2022475" y="3305175"/>
          <p14:tracePt t="26604" x="2022475" y="3314700"/>
          <p14:tracePt t="26676" x="2022475" y="3322638"/>
          <p14:tracePt t="26708" x="2022475" y="3355975"/>
          <p14:tracePt t="27340" x="2022475" y="3330575"/>
          <p14:tracePt t="27348" x="2022475" y="3322638"/>
          <p14:tracePt t="30619" x="2022475" y="3330575"/>
          <p14:tracePt t="30660" x="2022475" y="3340100"/>
          <p14:tracePt t="30668" x="2022475" y="3348038"/>
          <p14:tracePt t="30676" x="2022475" y="3365500"/>
          <p14:tracePt t="30684" x="2022475" y="3373438"/>
          <p14:tracePt t="30692" x="2022475" y="3382963"/>
          <p14:tracePt t="30700" x="2022475" y="3390900"/>
          <p14:tracePt t="30756" x="2022475" y="3424238"/>
          <p14:tracePt t="30772" x="2022475" y="3441700"/>
          <p14:tracePt t="30780" x="2022475" y="3449638"/>
          <p14:tracePt t="30900" x="2022475" y="3459163"/>
          <p14:tracePt t="30947" x="2022475" y="3467100"/>
          <p14:tracePt t="31028" x="2022475" y="3484563"/>
          <p14:tracePt t="31036" x="2022475" y="3492500"/>
          <p14:tracePt t="31092" x="2022475" y="3502025"/>
          <p14:tracePt t="31100" x="2022475" y="3509963"/>
          <p14:tracePt t="31108" x="2022475" y="3517900"/>
          <p14:tracePt t="31124" x="2022475" y="3527425"/>
          <p14:tracePt t="31131" x="2022475" y="3535363"/>
          <p14:tracePt t="31188" x="2022475" y="3552825"/>
          <p14:tracePt t="31196" x="2022475" y="3560763"/>
          <p14:tracePt t="31204" x="2022475" y="3568700"/>
          <p14:tracePt t="32496" x="2022475" y="3586163"/>
          <p14:tracePt t="32504" x="2022475" y="3594100"/>
          <p14:tracePt t="32544" x="2022475" y="3603625"/>
          <p14:tracePt t="32552" x="2022475" y="3611563"/>
          <p14:tracePt t="32592" x="2022475" y="3629025"/>
          <p14:tracePt t="32600" x="2022475" y="3636963"/>
          <p14:tracePt t="32608" x="2022475" y="3646488"/>
          <p14:tracePt t="32704" x="2022475" y="3654425"/>
          <p14:tracePt t="32711" x="2022475" y="3671888"/>
          <p14:tracePt t="32720" x="2022475" y="3679825"/>
          <p14:tracePt t="32927" x="2022475" y="3705225"/>
          <p14:tracePt t="32936" x="2022475" y="3713163"/>
          <p14:tracePt t="33232" x="2022475" y="3730625"/>
          <p14:tracePt t="33240" x="2022475" y="3738563"/>
          <p14:tracePt t="33295" x="2022475" y="3748088"/>
          <p14:tracePt t="33304" x="2022475" y="3756025"/>
          <p14:tracePt t="33424" x="2022475" y="3773488"/>
          <p14:tracePt t="33432" x="2022475" y="3781425"/>
          <p14:tracePt t="36336" x="2022475" y="3790950"/>
          <p14:tracePt t="36343" x="2022475" y="3798888"/>
          <p14:tracePt t="36352" x="2022475" y="3824288"/>
          <p14:tracePt t="36360" x="2022475" y="3849688"/>
          <p14:tracePt t="36368" x="2030413" y="3883025"/>
          <p14:tracePt t="36376" x="2030413" y="3892550"/>
          <p14:tracePt t="36384" x="2030413" y="3908425"/>
          <p14:tracePt t="36391" x="2030413" y="3917950"/>
          <p14:tracePt t="36400" x="2030413" y="3925888"/>
          <p14:tracePt t="36408" x="2030413" y="3935413"/>
          <p14:tracePt t="36431" x="2030413" y="3943350"/>
          <p14:tracePt t="36448" x="2030413" y="3951288"/>
          <p14:tracePt t="36456" x="2030413" y="3960813"/>
          <p14:tracePt t="36512" x="2030413" y="3976688"/>
          <p14:tracePt t="36520" x="2030413" y="3986213"/>
          <p14:tracePt t="36528" x="2030413" y="3994150"/>
          <p14:tracePt t="36535" x="2030413" y="4011613"/>
          <p14:tracePt t="36640" x="2030413" y="4027488"/>
          <p14:tracePt t="36704" x="2030413" y="4044950"/>
          <p14:tracePt t="36712" x="2030413" y="4052888"/>
          <p14:tracePt t="36880" x="2030413" y="4070350"/>
          <p14:tracePt t="36888" x="2030413" y="4079875"/>
          <p14:tracePt t="40456" x="2038350" y="4070350"/>
          <p14:tracePt t="40464" x="2047875" y="4027488"/>
          <p14:tracePt t="40472" x="2073275" y="3925888"/>
          <p14:tracePt t="40480" x="2081213" y="3798888"/>
          <p14:tracePt t="40488" x="2098675" y="3646488"/>
          <p14:tracePt t="40495" x="2098675" y="3484563"/>
          <p14:tracePt t="40504" x="2098675" y="3330575"/>
          <p14:tracePt t="40511" x="2090738" y="3160713"/>
          <p14:tracePt t="40520" x="2065338" y="2965450"/>
          <p14:tracePt t="40528" x="2022475" y="2770188"/>
          <p14:tracePt t="40535" x="1962150" y="2566988"/>
          <p14:tracePt t="40544" x="1903413" y="2362200"/>
          <p14:tracePt t="40551" x="1852613" y="2159000"/>
          <p14:tracePt t="40561" x="1792288" y="1954213"/>
          <p14:tracePt t="40568" x="1733550" y="1784350"/>
          <p14:tracePt t="40575" x="1665288" y="1597025"/>
          <p14:tracePt t="40583" x="1614488" y="1419225"/>
          <p14:tracePt t="40592" x="1579563" y="1292225"/>
          <p14:tracePt t="40600" x="1554163" y="1163638"/>
          <p14:tracePt t="40608" x="1528763" y="1044575"/>
          <p14:tracePt t="40616" x="1520825" y="935038"/>
          <p14:tracePt t="40624" x="1503363" y="815975"/>
          <p14:tracePt t="40631" x="1495425" y="722313"/>
          <p14:tracePt t="40639" x="1470025" y="628650"/>
          <p14:tracePt t="40648" x="1452563" y="544513"/>
          <p14:tracePt t="40656" x="1419225" y="466725"/>
          <p14:tracePt t="40664" x="1384300" y="407988"/>
          <p14:tracePt t="40672" x="1343025" y="331788"/>
          <p14:tracePt t="40680" x="1308100" y="263525"/>
          <p14:tracePt t="40688" x="1265238" y="203200"/>
          <p14:tracePt t="40696" x="1223963" y="136525"/>
          <p14:tracePt t="40704" x="1173163" y="85725"/>
          <p14:tracePt t="40711" x="1112838" y="33338"/>
        </p14:tracePtLst>
      </p14:laserTrace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3A4FB9A-6544-4D3E-A78C-A114132CDC86}"/>
              </a:ext>
            </a:extLst>
          </p:cNvPr>
          <p:cNvSpPr>
            <a:spLocks noGrp="1"/>
          </p:cNvSpPr>
          <p:nvPr>
            <p:ph type="title"/>
          </p:nvPr>
        </p:nvSpPr>
        <p:spPr/>
        <p:txBody>
          <a:bodyPr/>
          <a:lstStyle/>
          <a:p>
            <a:r>
              <a:rPr lang="en-US" dirty="0"/>
              <a:t>Optimal Survey Effort Allocation—Assume a stratification is specified</a:t>
            </a:r>
          </a:p>
        </p:txBody>
      </p:sp>
      <p:sp>
        <p:nvSpPr>
          <p:cNvPr id="7" name="Text Placeholder 6">
            <a:extLst>
              <a:ext uri="{FF2B5EF4-FFF2-40B4-BE49-F238E27FC236}">
                <a16:creationId xmlns:a16="http://schemas.microsoft.com/office/drawing/2014/main" id="{EF2804D3-56A5-4E9E-82BB-0768C8CC4837}"/>
              </a:ext>
            </a:extLst>
          </p:cNvPr>
          <p:cNvSpPr>
            <a:spLocks noGrp="1"/>
          </p:cNvSpPr>
          <p:nvPr>
            <p:ph type="body" idx="1"/>
          </p:nvPr>
        </p:nvSpPr>
        <p:spPr>
          <a:xfrm>
            <a:off x="839788" y="1446707"/>
            <a:ext cx="5157787" cy="823912"/>
          </a:xfrm>
        </p:spPr>
        <p:txBody>
          <a:bodyPr/>
          <a:lstStyle/>
          <a:p>
            <a:r>
              <a:rPr lang="en-US" dirty="0"/>
              <a:t>Univariate case: </a:t>
            </a:r>
            <a:r>
              <a:rPr lang="en-US" dirty="0" err="1"/>
              <a:t>Neyman</a:t>
            </a:r>
            <a:r>
              <a:rPr lang="en-US" dirty="0"/>
              <a:t> allocation</a:t>
            </a:r>
          </a:p>
        </p:txBody>
      </p:sp>
      <p:sp>
        <p:nvSpPr>
          <p:cNvPr id="6" name="Content Placeholder 5">
            <a:extLst>
              <a:ext uri="{FF2B5EF4-FFF2-40B4-BE49-F238E27FC236}">
                <a16:creationId xmlns:a16="http://schemas.microsoft.com/office/drawing/2014/main" id="{F0914E94-93D3-4ECE-A279-5B7D857F0671}"/>
              </a:ext>
            </a:extLst>
          </p:cNvPr>
          <p:cNvSpPr>
            <a:spLocks noGrp="1"/>
          </p:cNvSpPr>
          <p:nvPr>
            <p:ph sz="half" idx="2"/>
          </p:nvPr>
        </p:nvSpPr>
        <p:spPr>
          <a:xfrm>
            <a:off x="839788" y="2330904"/>
            <a:ext cx="5157787" cy="3684588"/>
          </a:xfrm>
        </p:spPr>
        <p:txBody>
          <a:bodyPr>
            <a:normAutofit fontScale="92500" lnSpcReduction="20000"/>
          </a:bodyPr>
          <a:lstStyle/>
          <a:p>
            <a:r>
              <a:rPr lang="en-US" sz="2400" dirty="0"/>
              <a:t>The optimal stratum sample effort allocation is based on:</a:t>
            </a:r>
          </a:p>
          <a:p>
            <a:pPr lvl="1"/>
            <a:r>
              <a:rPr lang="en-US" sz="1800" dirty="0"/>
              <a:t>Total sample size: prespecified</a:t>
            </a:r>
          </a:p>
          <a:p>
            <a:pPr lvl="1"/>
            <a:r>
              <a:rPr lang="en-US" sz="1800" dirty="0"/>
              <a:t>Historical stratum sample variance</a:t>
            </a:r>
          </a:p>
          <a:p>
            <a:pPr lvl="1"/>
            <a:r>
              <a:rPr lang="en-US" sz="1800" dirty="0"/>
              <a:t>Stratum-cost of sampling</a:t>
            </a:r>
          </a:p>
          <a:p>
            <a:pPr lvl="1"/>
            <a:endParaRPr lang="en-US" sz="1800" dirty="0"/>
          </a:p>
          <a:p>
            <a:r>
              <a:rPr lang="en-US" sz="2400" dirty="0"/>
              <a:t>This is what is used in the </a:t>
            </a:r>
            <a:r>
              <a:rPr lang="en-US" sz="2400" dirty="0" err="1"/>
              <a:t>GoA</a:t>
            </a:r>
            <a:r>
              <a:rPr lang="en-US" sz="2400" dirty="0"/>
              <a:t> BTS</a:t>
            </a:r>
          </a:p>
          <a:p>
            <a:pPr lvl="1"/>
            <a:r>
              <a:rPr lang="en-US" sz="1800" dirty="0"/>
              <a:t>Optimal sampling is calculated for a set of representative species</a:t>
            </a:r>
          </a:p>
          <a:p>
            <a:pPr lvl="1"/>
            <a:r>
              <a:rPr lang="en-US" sz="1800" dirty="0"/>
              <a:t>Stratum allocations are determined by a weighted average of the species based on mean total biomass and ex-vessel value</a:t>
            </a:r>
          </a:p>
        </p:txBody>
      </p:sp>
      <p:sp>
        <p:nvSpPr>
          <p:cNvPr id="8" name="Text Placeholder 7">
            <a:extLst>
              <a:ext uri="{FF2B5EF4-FFF2-40B4-BE49-F238E27FC236}">
                <a16:creationId xmlns:a16="http://schemas.microsoft.com/office/drawing/2014/main" id="{8E21CD09-5618-4C68-AB60-52D407513CD8}"/>
              </a:ext>
            </a:extLst>
          </p:cNvPr>
          <p:cNvSpPr>
            <a:spLocks noGrp="1"/>
          </p:cNvSpPr>
          <p:nvPr>
            <p:ph type="body" sz="quarter" idx="3"/>
          </p:nvPr>
        </p:nvSpPr>
        <p:spPr>
          <a:xfrm>
            <a:off x="6172200" y="1446707"/>
            <a:ext cx="5183188" cy="823912"/>
          </a:xfrm>
        </p:spPr>
        <p:txBody>
          <a:bodyPr/>
          <a:lstStyle/>
          <a:p>
            <a:r>
              <a:rPr lang="en-US" dirty="0">
                <a:solidFill>
                  <a:schemeClr val="bg1"/>
                </a:solidFill>
              </a:rPr>
              <a:t>Multivariate case: Bethel Algorithm</a:t>
            </a:r>
          </a:p>
        </p:txBody>
      </p:sp>
      <p:sp>
        <p:nvSpPr>
          <p:cNvPr id="9" name="Content Placeholder 8">
            <a:extLst>
              <a:ext uri="{FF2B5EF4-FFF2-40B4-BE49-F238E27FC236}">
                <a16:creationId xmlns:a16="http://schemas.microsoft.com/office/drawing/2014/main" id="{AB523797-D106-4BDB-AAE8-D678F4EE567D}"/>
              </a:ext>
            </a:extLst>
          </p:cNvPr>
          <p:cNvSpPr>
            <a:spLocks noGrp="1"/>
          </p:cNvSpPr>
          <p:nvPr>
            <p:ph sz="quarter" idx="4"/>
          </p:nvPr>
        </p:nvSpPr>
        <p:spPr>
          <a:xfrm>
            <a:off x="6172200" y="2330904"/>
            <a:ext cx="5183188" cy="3003095"/>
          </a:xfrm>
        </p:spPr>
        <p:txBody>
          <a:bodyPr>
            <a:normAutofit fontScale="92500" lnSpcReduction="20000"/>
          </a:bodyPr>
          <a:lstStyle/>
          <a:p>
            <a:r>
              <a:rPr lang="en-US" sz="2400" dirty="0">
                <a:solidFill>
                  <a:schemeClr val="bg1"/>
                </a:solidFill>
              </a:rPr>
              <a:t>The optimal stratum sample effort allocation is based on:</a:t>
            </a:r>
          </a:p>
          <a:p>
            <a:pPr lvl="1"/>
            <a:r>
              <a:rPr lang="en-US" sz="1800" dirty="0">
                <a:solidFill>
                  <a:schemeClr val="bg1"/>
                </a:solidFill>
              </a:rPr>
              <a:t>Stratum variance</a:t>
            </a:r>
          </a:p>
          <a:p>
            <a:pPr lvl="1"/>
            <a:r>
              <a:rPr lang="en-US" sz="1800" dirty="0">
                <a:solidFill>
                  <a:schemeClr val="bg1"/>
                </a:solidFill>
              </a:rPr>
              <a:t>Stratum-cost of sampling</a:t>
            </a:r>
          </a:p>
          <a:p>
            <a:pPr lvl="1"/>
            <a:endParaRPr lang="en-US" sz="2400" dirty="0">
              <a:solidFill>
                <a:schemeClr val="bg1"/>
              </a:solidFill>
            </a:endParaRPr>
          </a:p>
          <a:p>
            <a:r>
              <a:rPr lang="en-US" sz="2400" dirty="0">
                <a:solidFill>
                  <a:schemeClr val="bg1"/>
                </a:solidFill>
              </a:rPr>
              <a:t>Calculates optimum strata effort allocations given a CV constraint for each species</a:t>
            </a:r>
          </a:p>
          <a:p>
            <a:endParaRPr lang="en-US" sz="2400" dirty="0">
              <a:solidFill>
                <a:schemeClr val="bg1"/>
              </a:solidFill>
            </a:endParaRPr>
          </a:p>
          <a:p>
            <a:r>
              <a:rPr lang="en-US" sz="2400" dirty="0">
                <a:solidFill>
                  <a:schemeClr val="bg1"/>
                </a:solidFill>
              </a:rPr>
              <a:t>Can be used to compare stratifications</a:t>
            </a:r>
          </a:p>
        </p:txBody>
      </p:sp>
    </p:spTree>
    <p:extLst>
      <p:ext uri="{BB962C8B-B14F-4D97-AF65-F5344CB8AC3E}">
        <p14:creationId xmlns:p14="http://schemas.microsoft.com/office/powerpoint/2010/main" val="3683308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8F326-CA08-B140-9D95-ED1D3521C6C3}"/>
              </a:ext>
            </a:extLst>
          </p:cNvPr>
          <p:cNvSpPr>
            <a:spLocks noGrp="1"/>
          </p:cNvSpPr>
          <p:nvPr>
            <p:ph type="title"/>
          </p:nvPr>
        </p:nvSpPr>
        <p:spPr/>
        <p:txBody>
          <a:bodyPr/>
          <a:lstStyle/>
          <a:p>
            <a:r>
              <a:rPr lang="en-US" dirty="0"/>
              <a:t>Optimal Strata Boundaries</a:t>
            </a:r>
          </a:p>
        </p:txBody>
      </p:sp>
      <p:sp>
        <p:nvSpPr>
          <p:cNvPr id="3" name="Content Placeholder 2">
            <a:extLst>
              <a:ext uri="{FF2B5EF4-FFF2-40B4-BE49-F238E27FC236}">
                <a16:creationId xmlns:a16="http://schemas.microsoft.com/office/drawing/2014/main" id="{DDC4BA54-DDCC-2A49-9E4B-41EBF56C1C24}"/>
              </a:ext>
            </a:extLst>
          </p:cNvPr>
          <p:cNvSpPr>
            <a:spLocks noGrp="1"/>
          </p:cNvSpPr>
          <p:nvPr>
            <p:ph idx="1"/>
          </p:nvPr>
        </p:nvSpPr>
        <p:spPr/>
        <p:txBody>
          <a:bodyPr/>
          <a:lstStyle/>
          <a:p>
            <a:r>
              <a:rPr lang="en-US" u="sng" dirty="0"/>
              <a:t>Brute-force searches </a:t>
            </a:r>
            <a:r>
              <a:rPr lang="en-US" dirty="0"/>
              <a:t>for optimal stratification are </a:t>
            </a:r>
            <a:r>
              <a:rPr lang="en-US" u="sng" dirty="0"/>
              <a:t>often intractable </a:t>
            </a:r>
          </a:p>
          <a:p>
            <a:endParaRPr lang="en-US" dirty="0"/>
          </a:p>
          <a:p>
            <a:r>
              <a:rPr lang="en-US" dirty="0"/>
              <a:t>Metaheuristics: partial search algorithms that may provide sufficiently good solutions to optimization problems</a:t>
            </a:r>
          </a:p>
          <a:p>
            <a:pPr lvl="1"/>
            <a:r>
              <a:rPr lang="en-US"/>
              <a:t>Globally solutions </a:t>
            </a:r>
            <a:r>
              <a:rPr lang="en-US" dirty="0"/>
              <a:t>are not guaranteed but many metaheuristics can find good solutions with a reasonable amount of computational effort </a:t>
            </a:r>
          </a:p>
          <a:p>
            <a:pPr lvl="1"/>
            <a:endParaRPr lang="en-US" dirty="0"/>
          </a:p>
        </p:txBody>
      </p:sp>
      <p:pic>
        <p:nvPicPr>
          <p:cNvPr id="4" name="Audio 3">
            <a:hlinkClick r:id="" action="ppaction://media"/>
            <a:extLst>
              <a:ext uri="{FF2B5EF4-FFF2-40B4-BE49-F238E27FC236}">
                <a16:creationId xmlns:a16="http://schemas.microsoft.com/office/drawing/2014/main" id="{C71CABAD-8028-4537-A266-E5BC0D9BC32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617963882"/>
      </p:ext>
    </p:extLst>
  </p:cSld>
  <p:clrMapOvr>
    <a:masterClrMapping/>
  </p:clrMapOvr>
  <mc:AlternateContent xmlns:mc="http://schemas.openxmlformats.org/markup-compatibility/2006" xmlns:p14="http://schemas.microsoft.com/office/powerpoint/2010/main">
    <mc:Choice Requires="p14">
      <p:transition spd="slow" p14:dur="2000" advTm="27464"/>
    </mc:Choice>
    <mc:Fallback xmlns="">
      <p:transition spd="slow" advTm="274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8F326-CA08-B140-9D95-ED1D3521C6C3}"/>
              </a:ext>
            </a:extLst>
          </p:cNvPr>
          <p:cNvSpPr>
            <a:spLocks noGrp="1"/>
          </p:cNvSpPr>
          <p:nvPr>
            <p:ph type="title"/>
          </p:nvPr>
        </p:nvSpPr>
        <p:spPr>
          <a:xfrm>
            <a:off x="831850" y="746570"/>
            <a:ext cx="10515600" cy="2852737"/>
          </a:xfrm>
        </p:spPr>
        <p:txBody>
          <a:bodyPr>
            <a:normAutofit fontScale="90000"/>
          </a:bodyPr>
          <a:lstStyle/>
          <a:p>
            <a:pPr algn="ctr"/>
            <a:r>
              <a:rPr lang="en-US" dirty="0"/>
              <a:t>Genetic algorithm: type of metaheuristic that takes </a:t>
            </a:r>
            <a:r>
              <a:rPr lang="en-US" u="sng" dirty="0"/>
              <a:t>inspiration from the process of natural selection</a:t>
            </a:r>
          </a:p>
        </p:txBody>
      </p:sp>
      <p:sp>
        <p:nvSpPr>
          <p:cNvPr id="3" name="Text Placeholder 2">
            <a:extLst>
              <a:ext uri="{FF2B5EF4-FFF2-40B4-BE49-F238E27FC236}">
                <a16:creationId xmlns:a16="http://schemas.microsoft.com/office/drawing/2014/main" id="{14A01D30-10EE-4F77-9B2F-933A6ADC962B}"/>
              </a:ext>
            </a:extLst>
          </p:cNvPr>
          <p:cNvSpPr>
            <a:spLocks noGrp="1"/>
          </p:cNvSpPr>
          <p:nvPr>
            <p:ph type="body" idx="1"/>
          </p:nvPr>
        </p:nvSpPr>
        <p:spPr>
          <a:xfrm>
            <a:off x="831850" y="3626295"/>
            <a:ext cx="10515600" cy="1500187"/>
          </a:xfrm>
        </p:spPr>
        <p:txBody>
          <a:bodyPr anchor="ctr"/>
          <a:lstStyle/>
          <a:p>
            <a:pPr algn="ctr"/>
            <a:r>
              <a:rPr lang="en-US" dirty="0"/>
              <a:t>A population of solutions to the optimization problem evolves over generations towards better solutions</a:t>
            </a:r>
          </a:p>
        </p:txBody>
      </p:sp>
      <p:pic>
        <p:nvPicPr>
          <p:cNvPr id="6" name="Audio 5">
            <a:hlinkClick r:id="" action="ppaction://media"/>
            <a:extLst>
              <a:ext uri="{FF2B5EF4-FFF2-40B4-BE49-F238E27FC236}">
                <a16:creationId xmlns:a16="http://schemas.microsoft.com/office/drawing/2014/main" id="{C1A1589E-AA6C-4709-A018-DB22ED7DB1B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067294436"/>
      </p:ext>
    </p:extLst>
  </p:cSld>
  <p:clrMapOvr>
    <a:masterClrMapping/>
  </p:clrMapOvr>
  <mc:AlternateContent xmlns:mc="http://schemas.openxmlformats.org/markup-compatibility/2006" xmlns:p14="http://schemas.microsoft.com/office/powerpoint/2010/main">
    <mc:Choice Requires="p14">
      <p:transition spd="slow" p14:dur="2000" advTm="42399"/>
    </mc:Choice>
    <mc:Fallback xmlns="">
      <p:transition spd="slow" advTm="423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EAE0EF3-5180-834A-8A25-45C9CAEB24B4}"/>
              </a:ext>
            </a:extLst>
          </p:cNvPr>
          <p:cNvSpPr/>
          <p:nvPr/>
        </p:nvSpPr>
        <p:spPr>
          <a:xfrm>
            <a:off x="1874520" y="868680"/>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B32B4DC9-9C44-EE4A-B866-10F52706F7E1}"/>
              </a:ext>
            </a:extLst>
          </p:cNvPr>
          <p:cNvSpPr txBox="1"/>
          <p:nvPr/>
        </p:nvSpPr>
        <p:spPr>
          <a:xfrm>
            <a:off x="5821682" y="583644"/>
            <a:ext cx="2438400" cy="1107996"/>
          </a:xfrm>
          <a:prstGeom prst="rect">
            <a:avLst/>
          </a:prstGeom>
          <a:noFill/>
        </p:spPr>
        <p:txBody>
          <a:bodyPr wrap="square" rtlCol="0">
            <a:spAutoFit/>
          </a:bodyPr>
          <a:lstStyle/>
          <a:p>
            <a:r>
              <a:rPr lang="en-US" sz="6600" b="1" dirty="0"/>
              <a:t>.  .  .  . </a:t>
            </a:r>
          </a:p>
        </p:txBody>
      </p:sp>
      <p:sp>
        <p:nvSpPr>
          <p:cNvPr id="9" name="TextBox 8">
            <a:extLst>
              <a:ext uri="{FF2B5EF4-FFF2-40B4-BE49-F238E27FC236}">
                <a16:creationId xmlns:a16="http://schemas.microsoft.com/office/drawing/2014/main" id="{0F306D42-5431-5743-BA00-1D905C8F1A4E}"/>
              </a:ext>
            </a:extLst>
          </p:cNvPr>
          <p:cNvSpPr txBox="1"/>
          <p:nvPr/>
        </p:nvSpPr>
        <p:spPr>
          <a:xfrm>
            <a:off x="3905612" y="172688"/>
            <a:ext cx="4728795" cy="369332"/>
          </a:xfrm>
          <a:prstGeom prst="rect">
            <a:avLst/>
          </a:prstGeom>
          <a:noFill/>
        </p:spPr>
        <p:txBody>
          <a:bodyPr wrap="none" rtlCol="0">
            <a:spAutoFit/>
          </a:bodyPr>
          <a:lstStyle/>
          <a:p>
            <a:r>
              <a:rPr lang="en-US" dirty="0"/>
              <a:t>Initialize with 50 random stratifications (5 strata)</a:t>
            </a:r>
          </a:p>
        </p:txBody>
      </p:sp>
      <p:cxnSp>
        <p:nvCxnSpPr>
          <p:cNvPr id="11" name="Straight Connector 10">
            <a:extLst>
              <a:ext uri="{FF2B5EF4-FFF2-40B4-BE49-F238E27FC236}">
                <a16:creationId xmlns:a16="http://schemas.microsoft.com/office/drawing/2014/main" id="{DE5CC91C-B1B3-274C-ADA4-88D68B4477BC}"/>
              </a:ext>
            </a:extLst>
          </p:cNvPr>
          <p:cNvCxnSpPr>
            <a:stCxn id="4" idx="0"/>
            <a:endCxn id="4" idx="2"/>
          </p:cNvCxnSpPr>
          <p:nvPr/>
        </p:nvCxnSpPr>
        <p:spPr>
          <a:xfrm>
            <a:off x="2537460" y="868680"/>
            <a:ext cx="0"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92AB6C2-2B95-DC41-BBE9-DF7B5DCB59FD}"/>
              </a:ext>
            </a:extLst>
          </p:cNvPr>
          <p:cNvCxnSpPr>
            <a:cxnSpLocks/>
            <a:endCxn id="4" idx="2"/>
          </p:cNvCxnSpPr>
          <p:nvPr/>
        </p:nvCxnSpPr>
        <p:spPr>
          <a:xfrm>
            <a:off x="1874520" y="868680"/>
            <a:ext cx="662940"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235EC89-29CC-704A-89DD-440B9FEA0B0E}"/>
              </a:ext>
            </a:extLst>
          </p:cNvPr>
          <p:cNvCxnSpPr>
            <a:cxnSpLocks/>
            <a:endCxn id="4" idx="3"/>
          </p:cNvCxnSpPr>
          <p:nvPr/>
        </p:nvCxnSpPr>
        <p:spPr>
          <a:xfrm>
            <a:off x="2537460" y="1303020"/>
            <a:ext cx="662940" cy="0"/>
          </a:xfrm>
          <a:prstGeom prst="line">
            <a:avLst/>
          </a:prstGeom>
        </p:spPr>
        <p:style>
          <a:lnRef idx="1">
            <a:schemeClr val="accent1"/>
          </a:lnRef>
          <a:fillRef idx="0">
            <a:schemeClr val="accent1"/>
          </a:fillRef>
          <a:effectRef idx="0">
            <a:schemeClr val="accent1"/>
          </a:effectRef>
          <a:fontRef idx="minor">
            <a:schemeClr val="tx1"/>
          </a:fontRef>
        </p:style>
      </p:cxnSp>
      <p:sp>
        <p:nvSpPr>
          <p:cNvPr id="20" name="Rounded Rectangle 19">
            <a:extLst>
              <a:ext uri="{FF2B5EF4-FFF2-40B4-BE49-F238E27FC236}">
                <a16:creationId xmlns:a16="http://schemas.microsoft.com/office/drawing/2014/main" id="{1A2EB454-06E8-FF4F-9DBC-AB8704F064EA}"/>
              </a:ext>
            </a:extLst>
          </p:cNvPr>
          <p:cNvSpPr/>
          <p:nvPr/>
        </p:nvSpPr>
        <p:spPr>
          <a:xfrm>
            <a:off x="3785756" y="895696"/>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cxnSp>
        <p:nvCxnSpPr>
          <p:cNvPr id="21" name="Straight Connector 20">
            <a:extLst>
              <a:ext uri="{FF2B5EF4-FFF2-40B4-BE49-F238E27FC236}">
                <a16:creationId xmlns:a16="http://schemas.microsoft.com/office/drawing/2014/main" id="{44A61DD6-A114-F94C-B73E-3B1DBFCDE2FD}"/>
              </a:ext>
            </a:extLst>
          </p:cNvPr>
          <p:cNvCxnSpPr>
            <a:cxnSpLocks/>
            <a:stCxn id="20" idx="0"/>
          </p:cNvCxnSpPr>
          <p:nvPr/>
        </p:nvCxnSpPr>
        <p:spPr>
          <a:xfrm>
            <a:off x="4448696" y="895696"/>
            <a:ext cx="227214"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1DCE1C0E-04C2-9447-9FAC-5E5862B1E5F8}"/>
              </a:ext>
            </a:extLst>
          </p:cNvPr>
          <p:cNvCxnSpPr>
            <a:cxnSpLocks/>
          </p:cNvCxnSpPr>
          <p:nvPr/>
        </p:nvCxnSpPr>
        <p:spPr>
          <a:xfrm flipH="1">
            <a:off x="3785756" y="1303020"/>
            <a:ext cx="77421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04E24FDA-B87A-AE43-82ED-FE9F0A386DC6}"/>
              </a:ext>
            </a:extLst>
          </p:cNvPr>
          <p:cNvCxnSpPr>
            <a:cxnSpLocks/>
            <a:endCxn id="20" idx="3"/>
          </p:cNvCxnSpPr>
          <p:nvPr/>
        </p:nvCxnSpPr>
        <p:spPr>
          <a:xfrm>
            <a:off x="4675910" y="895696"/>
            <a:ext cx="435726" cy="434340"/>
          </a:xfrm>
          <a:prstGeom prst="line">
            <a:avLst/>
          </a:prstGeom>
        </p:spPr>
        <p:style>
          <a:lnRef idx="1">
            <a:schemeClr val="accent1"/>
          </a:lnRef>
          <a:fillRef idx="0">
            <a:schemeClr val="accent1"/>
          </a:fillRef>
          <a:effectRef idx="0">
            <a:schemeClr val="accent1"/>
          </a:effectRef>
          <a:fontRef idx="minor">
            <a:schemeClr val="tx1"/>
          </a:fontRef>
        </p:style>
      </p:cxnSp>
      <p:sp>
        <p:nvSpPr>
          <p:cNvPr id="33" name="Rounded Rectangle 32">
            <a:extLst>
              <a:ext uri="{FF2B5EF4-FFF2-40B4-BE49-F238E27FC236}">
                <a16:creationId xmlns:a16="http://schemas.microsoft.com/office/drawing/2014/main" id="{533AE1F3-8E70-8E46-9CA9-48FE3C7A5C0F}"/>
              </a:ext>
            </a:extLst>
          </p:cNvPr>
          <p:cNvSpPr/>
          <p:nvPr/>
        </p:nvSpPr>
        <p:spPr>
          <a:xfrm>
            <a:off x="8522188" y="895696"/>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cxnSp>
        <p:nvCxnSpPr>
          <p:cNvPr id="34" name="Straight Connector 33">
            <a:extLst>
              <a:ext uri="{FF2B5EF4-FFF2-40B4-BE49-F238E27FC236}">
                <a16:creationId xmlns:a16="http://schemas.microsoft.com/office/drawing/2014/main" id="{26D0D92B-8EBD-AF4A-90B8-F03DE385DE44}"/>
              </a:ext>
            </a:extLst>
          </p:cNvPr>
          <p:cNvCxnSpPr>
            <a:cxnSpLocks/>
            <a:stCxn id="33" idx="0"/>
          </p:cNvCxnSpPr>
          <p:nvPr/>
        </p:nvCxnSpPr>
        <p:spPr>
          <a:xfrm>
            <a:off x="9185128" y="895696"/>
            <a:ext cx="227214"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B99A783B-1A50-5040-BFB4-8DA0EA16A0D0}"/>
              </a:ext>
            </a:extLst>
          </p:cNvPr>
          <p:cNvCxnSpPr>
            <a:cxnSpLocks/>
          </p:cNvCxnSpPr>
          <p:nvPr/>
        </p:nvCxnSpPr>
        <p:spPr>
          <a:xfrm flipH="1">
            <a:off x="8522188" y="1143658"/>
            <a:ext cx="7765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3FFE053-19A3-1749-9445-B698915F7B78}"/>
              </a:ext>
            </a:extLst>
          </p:cNvPr>
          <p:cNvCxnSpPr>
            <a:cxnSpLocks/>
          </p:cNvCxnSpPr>
          <p:nvPr/>
        </p:nvCxnSpPr>
        <p:spPr>
          <a:xfrm>
            <a:off x="8522188" y="1513573"/>
            <a:ext cx="1325880" cy="0"/>
          </a:xfrm>
          <a:prstGeom prst="line">
            <a:avLst/>
          </a:prstGeom>
        </p:spPr>
        <p:style>
          <a:lnRef idx="1">
            <a:schemeClr val="accent1"/>
          </a:lnRef>
          <a:fillRef idx="0">
            <a:schemeClr val="accent1"/>
          </a:fillRef>
          <a:effectRef idx="0">
            <a:schemeClr val="accent1"/>
          </a:effectRef>
          <a:fontRef idx="minor">
            <a:schemeClr val="tx1"/>
          </a:fontRef>
        </p:style>
      </p:cxnSp>
      <p:sp>
        <p:nvSpPr>
          <p:cNvPr id="87" name="TextBox 86">
            <a:extLst>
              <a:ext uri="{FF2B5EF4-FFF2-40B4-BE49-F238E27FC236}">
                <a16:creationId xmlns:a16="http://schemas.microsoft.com/office/drawing/2014/main" id="{2243083D-C5D0-0F4C-A6D8-AB1BFFE536D6}"/>
              </a:ext>
            </a:extLst>
          </p:cNvPr>
          <p:cNvSpPr txBox="1"/>
          <p:nvPr/>
        </p:nvSpPr>
        <p:spPr>
          <a:xfrm>
            <a:off x="214866" y="1105264"/>
            <a:ext cx="1325881" cy="646331"/>
          </a:xfrm>
          <a:prstGeom prst="rect">
            <a:avLst/>
          </a:prstGeom>
          <a:noFill/>
        </p:spPr>
        <p:txBody>
          <a:bodyPr wrap="square" rtlCol="0">
            <a:spAutoFit/>
          </a:bodyPr>
          <a:lstStyle/>
          <a:p>
            <a:pPr algn="ctr"/>
            <a:r>
              <a:rPr lang="en-US" b="1" dirty="0"/>
              <a:t>P Generation</a:t>
            </a:r>
          </a:p>
        </p:txBody>
      </p:sp>
    </p:spTree>
    <p:extLst>
      <p:ext uri="{BB962C8B-B14F-4D97-AF65-F5344CB8AC3E}">
        <p14:creationId xmlns:p14="http://schemas.microsoft.com/office/powerpoint/2010/main" val="1802489465"/>
      </p:ext>
    </p:extLst>
  </p:cSld>
  <p:clrMapOvr>
    <a:masterClrMapping/>
  </p:clrMapOvr>
  <mc:AlternateContent xmlns:mc="http://schemas.openxmlformats.org/markup-compatibility/2006" xmlns:p14="http://schemas.microsoft.com/office/powerpoint/2010/main">
    <mc:Choice Requires="p14">
      <p:transition spd="slow" p14:dur="2000" advTm="17683"/>
    </mc:Choice>
    <mc:Fallback xmlns="">
      <p:transition spd="slow" advTm="17683"/>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3A4FB9A-6544-4D3E-A78C-A114132CDC86}"/>
              </a:ext>
            </a:extLst>
          </p:cNvPr>
          <p:cNvSpPr>
            <a:spLocks noGrp="1"/>
          </p:cNvSpPr>
          <p:nvPr>
            <p:ph type="title"/>
          </p:nvPr>
        </p:nvSpPr>
        <p:spPr/>
        <p:txBody>
          <a:bodyPr/>
          <a:lstStyle/>
          <a:p>
            <a:r>
              <a:rPr lang="en-US" dirty="0"/>
              <a:t>Optimal Survey Effort Allocation—Assume a stratification is specified</a:t>
            </a:r>
          </a:p>
        </p:txBody>
      </p:sp>
      <p:sp>
        <p:nvSpPr>
          <p:cNvPr id="7" name="Text Placeholder 6">
            <a:extLst>
              <a:ext uri="{FF2B5EF4-FFF2-40B4-BE49-F238E27FC236}">
                <a16:creationId xmlns:a16="http://schemas.microsoft.com/office/drawing/2014/main" id="{EF2804D3-56A5-4E9E-82BB-0768C8CC4837}"/>
              </a:ext>
            </a:extLst>
          </p:cNvPr>
          <p:cNvSpPr>
            <a:spLocks noGrp="1"/>
          </p:cNvSpPr>
          <p:nvPr>
            <p:ph type="body" idx="1"/>
          </p:nvPr>
        </p:nvSpPr>
        <p:spPr>
          <a:xfrm>
            <a:off x="839788" y="1446707"/>
            <a:ext cx="5157787" cy="823912"/>
          </a:xfrm>
        </p:spPr>
        <p:txBody>
          <a:bodyPr/>
          <a:lstStyle/>
          <a:p>
            <a:r>
              <a:rPr lang="en-US" dirty="0"/>
              <a:t>Univariate case: </a:t>
            </a:r>
            <a:r>
              <a:rPr lang="en-US" dirty="0" err="1"/>
              <a:t>Neyman</a:t>
            </a:r>
            <a:r>
              <a:rPr lang="en-US" dirty="0"/>
              <a:t> allocation</a:t>
            </a:r>
          </a:p>
        </p:txBody>
      </p:sp>
      <p:sp>
        <p:nvSpPr>
          <p:cNvPr id="6" name="Content Placeholder 5">
            <a:extLst>
              <a:ext uri="{FF2B5EF4-FFF2-40B4-BE49-F238E27FC236}">
                <a16:creationId xmlns:a16="http://schemas.microsoft.com/office/drawing/2014/main" id="{F0914E94-93D3-4ECE-A279-5B7D857F0671}"/>
              </a:ext>
            </a:extLst>
          </p:cNvPr>
          <p:cNvSpPr>
            <a:spLocks noGrp="1"/>
          </p:cNvSpPr>
          <p:nvPr>
            <p:ph sz="half" idx="2"/>
          </p:nvPr>
        </p:nvSpPr>
        <p:spPr>
          <a:xfrm>
            <a:off x="839788" y="2330904"/>
            <a:ext cx="5157787" cy="3684588"/>
          </a:xfrm>
        </p:spPr>
        <p:txBody>
          <a:bodyPr>
            <a:normAutofit fontScale="92500" lnSpcReduction="20000"/>
          </a:bodyPr>
          <a:lstStyle/>
          <a:p>
            <a:r>
              <a:rPr lang="en-US" sz="2400" dirty="0"/>
              <a:t>The optimal stratum sample effort allocation is based on:</a:t>
            </a:r>
          </a:p>
          <a:p>
            <a:pPr lvl="1"/>
            <a:r>
              <a:rPr lang="en-US" sz="1800" dirty="0"/>
              <a:t>Total sample size: prespecified</a:t>
            </a:r>
          </a:p>
          <a:p>
            <a:pPr lvl="1"/>
            <a:r>
              <a:rPr lang="en-US" sz="1800" dirty="0"/>
              <a:t>Historical stratum sample variance</a:t>
            </a:r>
          </a:p>
          <a:p>
            <a:pPr lvl="1"/>
            <a:r>
              <a:rPr lang="en-US" sz="1800" dirty="0"/>
              <a:t>Stratum-cost of sampling</a:t>
            </a:r>
          </a:p>
          <a:p>
            <a:pPr lvl="1"/>
            <a:endParaRPr lang="en-US" sz="1800" dirty="0"/>
          </a:p>
          <a:p>
            <a:r>
              <a:rPr lang="en-US" sz="2400" dirty="0"/>
              <a:t>This is what is used in the </a:t>
            </a:r>
            <a:r>
              <a:rPr lang="en-US" sz="2400" dirty="0" err="1"/>
              <a:t>GoA</a:t>
            </a:r>
            <a:r>
              <a:rPr lang="en-US" sz="2400" dirty="0"/>
              <a:t> BTS</a:t>
            </a:r>
          </a:p>
          <a:p>
            <a:pPr lvl="1"/>
            <a:r>
              <a:rPr lang="en-US" sz="1800" dirty="0"/>
              <a:t>Optimal sampling is calculated for a set of representative species</a:t>
            </a:r>
          </a:p>
          <a:p>
            <a:pPr lvl="1"/>
            <a:r>
              <a:rPr lang="en-US" sz="1800" dirty="0"/>
              <a:t>Stratum allocations are determined by a weighted average of the species based on mean total biomass and ex-vessel value</a:t>
            </a:r>
          </a:p>
        </p:txBody>
      </p:sp>
    </p:spTree>
    <p:extLst>
      <p:ext uri="{BB962C8B-B14F-4D97-AF65-F5344CB8AC3E}">
        <p14:creationId xmlns:p14="http://schemas.microsoft.com/office/powerpoint/2010/main" val="9555134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3A4FB9A-6544-4D3E-A78C-A114132CDC86}"/>
              </a:ext>
            </a:extLst>
          </p:cNvPr>
          <p:cNvSpPr>
            <a:spLocks noGrp="1"/>
          </p:cNvSpPr>
          <p:nvPr>
            <p:ph type="title"/>
          </p:nvPr>
        </p:nvSpPr>
        <p:spPr/>
        <p:txBody>
          <a:bodyPr/>
          <a:lstStyle/>
          <a:p>
            <a:r>
              <a:rPr lang="en-US" dirty="0"/>
              <a:t>Optimal Survey Effort Allocation—Assume a stratification is specified</a:t>
            </a:r>
          </a:p>
        </p:txBody>
      </p:sp>
      <p:sp>
        <p:nvSpPr>
          <p:cNvPr id="7" name="Text Placeholder 6">
            <a:extLst>
              <a:ext uri="{FF2B5EF4-FFF2-40B4-BE49-F238E27FC236}">
                <a16:creationId xmlns:a16="http://schemas.microsoft.com/office/drawing/2014/main" id="{EF2804D3-56A5-4E9E-82BB-0768C8CC4837}"/>
              </a:ext>
            </a:extLst>
          </p:cNvPr>
          <p:cNvSpPr>
            <a:spLocks noGrp="1"/>
          </p:cNvSpPr>
          <p:nvPr>
            <p:ph type="body" idx="1"/>
          </p:nvPr>
        </p:nvSpPr>
        <p:spPr>
          <a:xfrm>
            <a:off x="839788" y="1446707"/>
            <a:ext cx="5157787" cy="823912"/>
          </a:xfrm>
        </p:spPr>
        <p:txBody>
          <a:bodyPr/>
          <a:lstStyle/>
          <a:p>
            <a:r>
              <a:rPr lang="en-US" dirty="0"/>
              <a:t>Univariate case: </a:t>
            </a:r>
            <a:r>
              <a:rPr lang="en-US" dirty="0" err="1"/>
              <a:t>Neyman</a:t>
            </a:r>
            <a:r>
              <a:rPr lang="en-US" dirty="0"/>
              <a:t> allocation</a:t>
            </a:r>
          </a:p>
        </p:txBody>
      </p:sp>
      <p:sp>
        <p:nvSpPr>
          <p:cNvPr id="6" name="Content Placeholder 5">
            <a:extLst>
              <a:ext uri="{FF2B5EF4-FFF2-40B4-BE49-F238E27FC236}">
                <a16:creationId xmlns:a16="http://schemas.microsoft.com/office/drawing/2014/main" id="{F0914E94-93D3-4ECE-A279-5B7D857F0671}"/>
              </a:ext>
            </a:extLst>
          </p:cNvPr>
          <p:cNvSpPr>
            <a:spLocks noGrp="1"/>
          </p:cNvSpPr>
          <p:nvPr>
            <p:ph sz="half" idx="2"/>
          </p:nvPr>
        </p:nvSpPr>
        <p:spPr>
          <a:xfrm>
            <a:off x="839788" y="2330904"/>
            <a:ext cx="5157787" cy="3684588"/>
          </a:xfrm>
        </p:spPr>
        <p:txBody>
          <a:bodyPr>
            <a:normAutofit fontScale="92500" lnSpcReduction="20000"/>
          </a:bodyPr>
          <a:lstStyle/>
          <a:p>
            <a:r>
              <a:rPr lang="en-US" sz="2400" dirty="0"/>
              <a:t>The optimal stratum sample effort allocation is based on:</a:t>
            </a:r>
          </a:p>
          <a:p>
            <a:pPr lvl="1"/>
            <a:r>
              <a:rPr lang="en-US" sz="1800" dirty="0"/>
              <a:t>Total sample size: prespecified</a:t>
            </a:r>
          </a:p>
          <a:p>
            <a:pPr lvl="1"/>
            <a:r>
              <a:rPr lang="en-US" sz="1800" dirty="0"/>
              <a:t>Historical stratum sample variance</a:t>
            </a:r>
          </a:p>
          <a:p>
            <a:pPr lvl="1"/>
            <a:r>
              <a:rPr lang="en-US" sz="1800" dirty="0"/>
              <a:t>Stratum-cost of sampling</a:t>
            </a:r>
          </a:p>
          <a:p>
            <a:pPr lvl="1"/>
            <a:endParaRPr lang="en-US" sz="1800" dirty="0"/>
          </a:p>
          <a:p>
            <a:r>
              <a:rPr lang="en-US" sz="2400" dirty="0"/>
              <a:t>This is what is used in the </a:t>
            </a:r>
            <a:r>
              <a:rPr lang="en-US" sz="2400" dirty="0" err="1"/>
              <a:t>GoA</a:t>
            </a:r>
            <a:r>
              <a:rPr lang="en-US" sz="2400" dirty="0"/>
              <a:t> BTS</a:t>
            </a:r>
          </a:p>
          <a:p>
            <a:pPr lvl="1"/>
            <a:r>
              <a:rPr lang="en-US" sz="1800" dirty="0"/>
              <a:t>Optimal sampling is calculated for a set of representative species</a:t>
            </a:r>
          </a:p>
          <a:p>
            <a:pPr lvl="1"/>
            <a:r>
              <a:rPr lang="en-US" sz="1800" dirty="0"/>
              <a:t>Stratum allocations are determined by a weighted average of the species based on mean total biomass and ex-vessel value</a:t>
            </a:r>
          </a:p>
        </p:txBody>
      </p:sp>
      <p:sp>
        <p:nvSpPr>
          <p:cNvPr id="8" name="Text Placeholder 7">
            <a:extLst>
              <a:ext uri="{FF2B5EF4-FFF2-40B4-BE49-F238E27FC236}">
                <a16:creationId xmlns:a16="http://schemas.microsoft.com/office/drawing/2014/main" id="{8E21CD09-5618-4C68-AB60-52D407513CD8}"/>
              </a:ext>
            </a:extLst>
          </p:cNvPr>
          <p:cNvSpPr>
            <a:spLocks noGrp="1"/>
          </p:cNvSpPr>
          <p:nvPr>
            <p:ph type="body" sz="quarter" idx="3"/>
          </p:nvPr>
        </p:nvSpPr>
        <p:spPr>
          <a:xfrm>
            <a:off x="6172200" y="1446707"/>
            <a:ext cx="5183188" cy="823912"/>
          </a:xfrm>
        </p:spPr>
        <p:txBody>
          <a:bodyPr/>
          <a:lstStyle/>
          <a:p>
            <a:r>
              <a:rPr lang="en-US" dirty="0"/>
              <a:t>Multivariate case: Bethel Algorithm</a:t>
            </a:r>
          </a:p>
        </p:txBody>
      </p:sp>
      <p:sp>
        <p:nvSpPr>
          <p:cNvPr id="9" name="Content Placeholder 8">
            <a:extLst>
              <a:ext uri="{FF2B5EF4-FFF2-40B4-BE49-F238E27FC236}">
                <a16:creationId xmlns:a16="http://schemas.microsoft.com/office/drawing/2014/main" id="{AB523797-D106-4BDB-AAE8-D678F4EE567D}"/>
              </a:ext>
            </a:extLst>
          </p:cNvPr>
          <p:cNvSpPr>
            <a:spLocks noGrp="1"/>
          </p:cNvSpPr>
          <p:nvPr>
            <p:ph sz="quarter" idx="4"/>
          </p:nvPr>
        </p:nvSpPr>
        <p:spPr>
          <a:xfrm>
            <a:off x="6172200" y="2330904"/>
            <a:ext cx="5183188" cy="3003095"/>
          </a:xfrm>
        </p:spPr>
        <p:txBody>
          <a:bodyPr>
            <a:normAutofit fontScale="92500" lnSpcReduction="20000"/>
          </a:bodyPr>
          <a:lstStyle/>
          <a:p>
            <a:r>
              <a:rPr lang="en-US" sz="2400" dirty="0"/>
              <a:t>The optimal stratum sample effort allocation is based on:</a:t>
            </a:r>
          </a:p>
          <a:p>
            <a:pPr lvl="1"/>
            <a:r>
              <a:rPr lang="en-US" sz="1800" dirty="0"/>
              <a:t>Stratum variance</a:t>
            </a:r>
          </a:p>
          <a:p>
            <a:pPr lvl="1"/>
            <a:r>
              <a:rPr lang="en-US" sz="1800" dirty="0"/>
              <a:t>Stratum-cost of sampling</a:t>
            </a:r>
          </a:p>
          <a:p>
            <a:pPr lvl="1"/>
            <a:endParaRPr lang="en-US" sz="2400" dirty="0"/>
          </a:p>
          <a:p>
            <a:r>
              <a:rPr lang="en-US" sz="2400" dirty="0"/>
              <a:t>Calculates optimum strata effort allocations given a CV constraint for each species</a:t>
            </a:r>
          </a:p>
          <a:p>
            <a:endParaRPr lang="en-US" sz="2400" dirty="0"/>
          </a:p>
          <a:p>
            <a:r>
              <a:rPr lang="en-US" sz="2400" dirty="0"/>
              <a:t>Can be used to compare stratifications</a:t>
            </a:r>
          </a:p>
        </p:txBody>
      </p:sp>
      <p:sp>
        <p:nvSpPr>
          <p:cNvPr id="11" name="Rectangle 10">
            <a:extLst>
              <a:ext uri="{FF2B5EF4-FFF2-40B4-BE49-F238E27FC236}">
                <a16:creationId xmlns:a16="http://schemas.microsoft.com/office/drawing/2014/main" id="{4E0BC8D8-21BC-4EC9-8987-3963758E834C}"/>
              </a:ext>
            </a:extLst>
          </p:cNvPr>
          <p:cNvSpPr/>
          <p:nvPr/>
        </p:nvSpPr>
        <p:spPr>
          <a:xfrm>
            <a:off x="8180301" y="5908350"/>
            <a:ext cx="1259984" cy="676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Bethel Algorithm</a:t>
            </a:r>
          </a:p>
        </p:txBody>
      </p:sp>
      <p:sp>
        <p:nvSpPr>
          <p:cNvPr id="13" name="Rectangle 12">
            <a:extLst>
              <a:ext uri="{FF2B5EF4-FFF2-40B4-BE49-F238E27FC236}">
                <a16:creationId xmlns:a16="http://schemas.microsoft.com/office/drawing/2014/main" id="{89086522-6391-4B17-AC70-838ABCC75244}"/>
              </a:ext>
            </a:extLst>
          </p:cNvPr>
          <p:cNvSpPr/>
          <p:nvPr/>
        </p:nvSpPr>
        <p:spPr>
          <a:xfrm>
            <a:off x="6077295" y="5537840"/>
            <a:ext cx="1387128" cy="676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CV Constraints</a:t>
            </a:r>
          </a:p>
        </p:txBody>
      </p:sp>
      <p:sp>
        <p:nvSpPr>
          <p:cNvPr id="15" name="Rectangle 14">
            <a:extLst>
              <a:ext uri="{FF2B5EF4-FFF2-40B4-BE49-F238E27FC236}">
                <a16:creationId xmlns:a16="http://schemas.microsoft.com/office/drawing/2014/main" id="{EF638847-D37C-4155-826E-48B0BE94AEDC}"/>
              </a:ext>
            </a:extLst>
          </p:cNvPr>
          <p:cNvSpPr/>
          <p:nvPr/>
        </p:nvSpPr>
        <p:spPr>
          <a:xfrm>
            <a:off x="6068752" y="6340986"/>
            <a:ext cx="1387128" cy="40672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Stratification</a:t>
            </a:r>
          </a:p>
        </p:txBody>
      </p:sp>
      <p:sp>
        <p:nvSpPr>
          <p:cNvPr id="17" name="Rectangle 16">
            <a:extLst>
              <a:ext uri="{FF2B5EF4-FFF2-40B4-BE49-F238E27FC236}">
                <a16:creationId xmlns:a16="http://schemas.microsoft.com/office/drawing/2014/main" id="{0DDCB669-C9FF-4F80-85A6-1AEED63E60E1}"/>
              </a:ext>
            </a:extLst>
          </p:cNvPr>
          <p:cNvSpPr/>
          <p:nvPr/>
        </p:nvSpPr>
        <p:spPr>
          <a:xfrm>
            <a:off x="10304584" y="5781780"/>
            <a:ext cx="1664677" cy="92961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Optimal Total Sample Size</a:t>
            </a:r>
          </a:p>
        </p:txBody>
      </p:sp>
      <p:cxnSp>
        <p:nvCxnSpPr>
          <p:cNvPr id="18" name="Straight Arrow Connector 17">
            <a:extLst>
              <a:ext uri="{FF2B5EF4-FFF2-40B4-BE49-F238E27FC236}">
                <a16:creationId xmlns:a16="http://schemas.microsoft.com/office/drawing/2014/main" id="{D3FADD0B-FED0-4AFB-BA8E-35A9335CCF8E}"/>
              </a:ext>
            </a:extLst>
          </p:cNvPr>
          <p:cNvCxnSpPr>
            <a:cxnSpLocks/>
            <a:stCxn id="13" idx="3"/>
            <a:endCxn id="11" idx="1"/>
          </p:cNvCxnSpPr>
          <p:nvPr/>
        </p:nvCxnSpPr>
        <p:spPr>
          <a:xfrm>
            <a:off x="7464423" y="5876078"/>
            <a:ext cx="715878" cy="37051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A21C8F77-41A1-412E-B214-98A38A8DBC55}"/>
              </a:ext>
            </a:extLst>
          </p:cNvPr>
          <p:cNvCxnSpPr>
            <a:cxnSpLocks/>
            <a:stCxn id="15" idx="3"/>
            <a:endCxn id="11" idx="1"/>
          </p:cNvCxnSpPr>
          <p:nvPr/>
        </p:nvCxnSpPr>
        <p:spPr>
          <a:xfrm flipV="1">
            <a:off x="7455880" y="6246588"/>
            <a:ext cx="724421" cy="29775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5964D81A-B07B-40C2-AC64-621DBBD15D78}"/>
              </a:ext>
            </a:extLst>
          </p:cNvPr>
          <p:cNvCxnSpPr>
            <a:cxnSpLocks/>
            <a:stCxn id="11" idx="3"/>
            <a:endCxn id="17" idx="1"/>
          </p:cNvCxnSpPr>
          <p:nvPr/>
        </p:nvCxnSpPr>
        <p:spPr>
          <a:xfrm flipV="1">
            <a:off x="9440285" y="6246587"/>
            <a:ext cx="864299"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40320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EAE0EF3-5180-834A-8A25-45C9CAEB24B4}"/>
              </a:ext>
            </a:extLst>
          </p:cNvPr>
          <p:cNvSpPr/>
          <p:nvPr/>
        </p:nvSpPr>
        <p:spPr>
          <a:xfrm>
            <a:off x="1874520" y="868680"/>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B32B4DC9-9C44-EE4A-B866-10F52706F7E1}"/>
              </a:ext>
            </a:extLst>
          </p:cNvPr>
          <p:cNvSpPr txBox="1"/>
          <p:nvPr/>
        </p:nvSpPr>
        <p:spPr>
          <a:xfrm>
            <a:off x="5821682" y="583644"/>
            <a:ext cx="2438400" cy="1107996"/>
          </a:xfrm>
          <a:prstGeom prst="rect">
            <a:avLst/>
          </a:prstGeom>
          <a:noFill/>
        </p:spPr>
        <p:txBody>
          <a:bodyPr wrap="square" rtlCol="0">
            <a:spAutoFit/>
          </a:bodyPr>
          <a:lstStyle/>
          <a:p>
            <a:r>
              <a:rPr lang="en-US" sz="6600" b="1" dirty="0"/>
              <a:t>.  .  .  . </a:t>
            </a:r>
          </a:p>
        </p:txBody>
      </p:sp>
      <p:sp>
        <p:nvSpPr>
          <p:cNvPr id="9" name="TextBox 8">
            <a:extLst>
              <a:ext uri="{FF2B5EF4-FFF2-40B4-BE49-F238E27FC236}">
                <a16:creationId xmlns:a16="http://schemas.microsoft.com/office/drawing/2014/main" id="{0F306D42-5431-5743-BA00-1D905C8F1A4E}"/>
              </a:ext>
            </a:extLst>
          </p:cNvPr>
          <p:cNvSpPr txBox="1"/>
          <p:nvPr/>
        </p:nvSpPr>
        <p:spPr>
          <a:xfrm>
            <a:off x="3905612" y="172688"/>
            <a:ext cx="4728795" cy="369332"/>
          </a:xfrm>
          <a:prstGeom prst="rect">
            <a:avLst/>
          </a:prstGeom>
          <a:noFill/>
        </p:spPr>
        <p:txBody>
          <a:bodyPr wrap="none" rtlCol="0">
            <a:spAutoFit/>
          </a:bodyPr>
          <a:lstStyle/>
          <a:p>
            <a:r>
              <a:rPr lang="en-US" dirty="0"/>
              <a:t>Initialize with 50 random stratifications (5 strata)</a:t>
            </a:r>
          </a:p>
        </p:txBody>
      </p:sp>
      <p:cxnSp>
        <p:nvCxnSpPr>
          <p:cNvPr id="11" name="Straight Connector 10">
            <a:extLst>
              <a:ext uri="{FF2B5EF4-FFF2-40B4-BE49-F238E27FC236}">
                <a16:creationId xmlns:a16="http://schemas.microsoft.com/office/drawing/2014/main" id="{DE5CC91C-B1B3-274C-ADA4-88D68B4477BC}"/>
              </a:ext>
            </a:extLst>
          </p:cNvPr>
          <p:cNvCxnSpPr>
            <a:stCxn id="4" idx="0"/>
            <a:endCxn id="4" idx="2"/>
          </p:cNvCxnSpPr>
          <p:nvPr/>
        </p:nvCxnSpPr>
        <p:spPr>
          <a:xfrm>
            <a:off x="2537460" y="868680"/>
            <a:ext cx="0"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92AB6C2-2B95-DC41-BBE9-DF7B5DCB59FD}"/>
              </a:ext>
            </a:extLst>
          </p:cNvPr>
          <p:cNvCxnSpPr>
            <a:cxnSpLocks/>
            <a:endCxn id="4" idx="2"/>
          </p:cNvCxnSpPr>
          <p:nvPr/>
        </p:nvCxnSpPr>
        <p:spPr>
          <a:xfrm>
            <a:off x="1874520" y="868680"/>
            <a:ext cx="662940"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235EC89-29CC-704A-89DD-440B9FEA0B0E}"/>
              </a:ext>
            </a:extLst>
          </p:cNvPr>
          <p:cNvCxnSpPr>
            <a:cxnSpLocks/>
            <a:endCxn id="4" idx="3"/>
          </p:cNvCxnSpPr>
          <p:nvPr/>
        </p:nvCxnSpPr>
        <p:spPr>
          <a:xfrm>
            <a:off x="2537460" y="1303020"/>
            <a:ext cx="662940" cy="0"/>
          </a:xfrm>
          <a:prstGeom prst="line">
            <a:avLst/>
          </a:prstGeom>
        </p:spPr>
        <p:style>
          <a:lnRef idx="1">
            <a:schemeClr val="accent1"/>
          </a:lnRef>
          <a:fillRef idx="0">
            <a:schemeClr val="accent1"/>
          </a:fillRef>
          <a:effectRef idx="0">
            <a:schemeClr val="accent1"/>
          </a:effectRef>
          <a:fontRef idx="minor">
            <a:schemeClr val="tx1"/>
          </a:fontRef>
        </p:style>
      </p:cxnSp>
      <p:sp>
        <p:nvSpPr>
          <p:cNvPr id="20" name="Rounded Rectangle 19">
            <a:extLst>
              <a:ext uri="{FF2B5EF4-FFF2-40B4-BE49-F238E27FC236}">
                <a16:creationId xmlns:a16="http://schemas.microsoft.com/office/drawing/2014/main" id="{1A2EB454-06E8-FF4F-9DBC-AB8704F064EA}"/>
              </a:ext>
            </a:extLst>
          </p:cNvPr>
          <p:cNvSpPr/>
          <p:nvPr/>
        </p:nvSpPr>
        <p:spPr>
          <a:xfrm>
            <a:off x="3785756" y="895696"/>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cxnSp>
        <p:nvCxnSpPr>
          <p:cNvPr id="21" name="Straight Connector 20">
            <a:extLst>
              <a:ext uri="{FF2B5EF4-FFF2-40B4-BE49-F238E27FC236}">
                <a16:creationId xmlns:a16="http://schemas.microsoft.com/office/drawing/2014/main" id="{44A61DD6-A114-F94C-B73E-3B1DBFCDE2FD}"/>
              </a:ext>
            </a:extLst>
          </p:cNvPr>
          <p:cNvCxnSpPr>
            <a:cxnSpLocks/>
            <a:stCxn id="20" idx="0"/>
          </p:cNvCxnSpPr>
          <p:nvPr/>
        </p:nvCxnSpPr>
        <p:spPr>
          <a:xfrm>
            <a:off x="4448696" y="895696"/>
            <a:ext cx="227214"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1DCE1C0E-04C2-9447-9FAC-5E5862B1E5F8}"/>
              </a:ext>
            </a:extLst>
          </p:cNvPr>
          <p:cNvCxnSpPr>
            <a:cxnSpLocks/>
          </p:cNvCxnSpPr>
          <p:nvPr/>
        </p:nvCxnSpPr>
        <p:spPr>
          <a:xfrm flipH="1">
            <a:off x="3785756" y="1303020"/>
            <a:ext cx="77421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04E24FDA-B87A-AE43-82ED-FE9F0A386DC6}"/>
              </a:ext>
            </a:extLst>
          </p:cNvPr>
          <p:cNvCxnSpPr>
            <a:cxnSpLocks/>
            <a:endCxn id="20" idx="3"/>
          </p:cNvCxnSpPr>
          <p:nvPr/>
        </p:nvCxnSpPr>
        <p:spPr>
          <a:xfrm>
            <a:off x="4675910" y="895696"/>
            <a:ext cx="435726" cy="434340"/>
          </a:xfrm>
          <a:prstGeom prst="line">
            <a:avLst/>
          </a:prstGeom>
        </p:spPr>
        <p:style>
          <a:lnRef idx="1">
            <a:schemeClr val="accent1"/>
          </a:lnRef>
          <a:fillRef idx="0">
            <a:schemeClr val="accent1"/>
          </a:fillRef>
          <a:effectRef idx="0">
            <a:schemeClr val="accent1"/>
          </a:effectRef>
          <a:fontRef idx="minor">
            <a:schemeClr val="tx1"/>
          </a:fontRef>
        </p:style>
      </p:cxnSp>
      <p:sp>
        <p:nvSpPr>
          <p:cNvPr id="33" name="Rounded Rectangle 32">
            <a:extLst>
              <a:ext uri="{FF2B5EF4-FFF2-40B4-BE49-F238E27FC236}">
                <a16:creationId xmlns:a16="http://schemas.microsoft.com/office/drawing/2014/main" id="{533AE1F3-8E70-8E46-9CA9-48FE3C7A5C0F}"/>
              </a:ext>
            </a:extLst>
          </p:cNvPr>
          <p:cNvSpPr/>
          <p:nvPr/>
        </p:nvSpPr>
        <p:spPr>
          <a:xfrm>
            <a:off x="8522188" y="895696"/>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cxnSp>
        <p:nvCxnSpPr>
          <p:cNvPr id="34" name="Straight Connector 33">
            <a:extLst>
              <a:ext uri="{FF2B5EF4-FFF2-40B4-BE49-F238E27FC236}">
                <a16:creationId xmlns:a16="http://schemas.microsoft.com/office/drawing/2014/main" id="{26D0D92B-8EBD-AF4A-90B8-F03DE385DE44}"/>
              </a:ext>
            </a:extLst>
          </p:cNvPr>
          <p:cNvCxnSpPr>
            <a:cxnSpLocks/>
            <a:stCxn id="33" idx="0"/>
          </p:cNvCxnSpPr>
          <p:nvPr/>
        </p:nvCxnSpPr>
        <p:spPr>
          <a:xfrm>
            <a:off x="9185128" y="895696"/>
            <a:ext cx="227214"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B99A783B-1A50-5040-BFB4-8DA0EA16A0D0}"/>
              </a:ext>
            </a:extLst>
          </p:cNvPr>
          <p:cNvCxnSpPr>
            <a:cxnSpLocks/>
          </p:cNvCxnSpPr>
          <p:nvPr/>
        </p:nvCxnSpPr>
        <p:spPr>
          <a:xfrm flipH="1">
            <a:off x="8522188" y="1143658"/>
            <a:ext cx="7765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3FFE053-19A3-1749-9445-B698915F7B78}"/>
              </a:ext>
            </a:extLst>
          </p:cNvPr>
          <p:cNvCxnSpPr>
            <a:cxnSpLocks/>
          </p:cNvCxnSpPr>
          <p:nvPr/>
        </p:nvCxnSpPr>
        <p:spPr>
          <a:xfrm>
            <a:off x="8522188" y="1513573"/>
            <a:ext cx="1325880" cy="0"/>
          </a:xfrm>
          <a:prstGeom prst="line">
            <a:avLst/>
          </a:prstGeom>
        </p:spPr>
        <p:style>
          <a:lnRef idx="1">
            <a:schemeClr val="accent1"/>
          </a:lnRef>
          <a:fillRef idx="0">
            <a:schemeClr val="accent1"/>
          </a:fillRef>
          <a:effectRef idx="0">
            <a:schemeClr val="accent1"/>
          </a:effectRef>
          <a:fontRef idx="minor">
            <a:schemeClr val="tx1"/>
          </a:fontRef>
        </p:style>
      </p:cxnSp>
      <p:sp>
        <p:nvSpPr>
          <p:cNvPr id="87" name="TextBox 86">
            <a:extLst>
              <a:ext uri="{FF2B5EF4-FFF2-40B4-BE49-F238E27FC236}">
                <a16:creationId xmlns:a16="http://schemas.microsoft.com/office/drawing/2014/main" id="{2243083D-C5D0-0F4C-A6D8-AB1BFFE536D6}"/>
              </a:ext>
            </a:extLst>
          </p:cNvPr>
          <p:cNvSpPr txBox="1"/>
          <p:nvPr/>
        </p:nvSpPr>
        <p:spPr>
          <a:xfrm>
            <a:off x="214866" y="1105264"/>
            <a:ext cx="1325881" cy="646331"/>
          </a:xfrm>
          <a:prstGeom prst="rect">
            <a:avLst/>
          </a:prstGeom>
          <a:noFill/>
        </p:spPr>
        <p:txBody>
          <a:bodyPr wrap="square" rtlCol="0">
            <a:spAutoFit/>
          </a:bodyPr>
          <a:lstStyle/>
          <a:p>
            <a:pPr algn="ctr"/>
            <a:r>
              <a:rPr lang="en-US" b="1" dirty="0"/>
              <a:t>P Generation</a:t>
            </a:r>
          </a:p>
        </p:txBody>
      </p:sp>
      <p:sp>
        <p:nvSpPr>
          <p:cNvPr id="2" name="TextBox 1">
            <a:extLst>
              <a:ext uri="{FF2B5EF4-FFF2-40B4-BE49-F238E27FC236}">
                <a16:creationId xmlns:a16="http://schemas.microsoft.com/office/drawing/2014/main" id="{154D4ECB-DF9F-44FB-9060-584ED0A8EF09}"/>
              </a:ext>
            </a:extLst>
          </p:cNvPr>
          <p:cNvSpPr txBox="1"/>
          <p:nvPr/>
        </p:nvSpPr>
        <p:spPr>
          <a:xfrm>
            <a:off x="1645920" y="2097024"/>
            <a:ext cx="8388095" cy="1200329"/>
          </a:xfrm>
          <a:prstGeom prst="rect">
            <a:avLst/>
          </a:prstGeom>
          <a:noFill/>
        </p:spPr>
        <p:txBody>
          <a:bodyPr wrap="square" rtlCol="0">
            <a:spAutoFit/>
          </a:bodyPr>
          <a:lstStyle/>
          <a:p>
            <a:r>
              <a:rPr lang="en-US" sz="2400" dirty="0"/>
              <a:t>Stratification is a “trait” that exhibits “variation”</a:t>
            </a:r>
          </a:p>
          <a:p>
            <a:endParaRPr lang="en-US" sz="2400" dirty="0"/>
          </a:p>
          <a:p>
            <a:r>
              <a:rPr lang="en-US" sz="2400" dirty="0"/>
              <a:t>Each stratification is associated with a fitness </a:t>
            </a:r>
            <a:r>
              <a:rPr lang="en-US" sz="2400" dirty="0">
                <a:sym typeface="Wingdings" panose="05000000000000000000" pitchFamily="2" charset="2"/>
              </a:rPr>
              <a:t> fitness is variable</a:t>
            </a:r>
            <a:r>
              <a:rPr lang="en-US" sz="2400" dirty="0"/>
              <a:t> </a:t>
            </a:r>
          </a:p>
        </p:txBody>
      </p:sp>
      <p:sp>
        <p:nvSpPr>
          <p:cNvPr id="19" name="TextBox 18">
            <a:extLst>
              <a:ext uri="{FF2B5EF4-FFF2-40B4-BE49-F238E27FC236}">
                <a16:creationId xmlns:a16="http://schemas.microsoft.com/office/drawing/2014/main" id="{FB76365D-AB8F-4ED9-B9D9-193D454792EA}"/>
              </a:ext>
            </a:extLst>
          </p:cNvPr>
          <p:cNvSpPr txBox="1"/>
          <p:nvPr/>
        </p:nvSpPr>
        <p:spPr>
          <a:xfrm>
            <a:off x="2047715" y="1138251"/>
            <a:ext cx="960004" cy="369332"/>
          </a:xfrm>
          <a:prstGeom prst="rect">
            <a:avLst/>
          </a:prstGeom>
          <a:noFill/>
        </p:spPr>
        <p:txBody>
          <a:bodyPr wrap="square" rtlCol="0">
            <a:spAutoFit/>
          </a:bodyPr>
          <a:lstStyle/>
          <a:p>
            <a:r>
              <a:rPr lang="en-US" dirty="0"/>
              <a:t>N = 300</a:t>
            </a:r>
          </a:p>
        </p:txBody>
      </p:sp>
      <p:sp>
        <p:nvSpPr>
          <p:cNvPr id="24" name="TextBox 23">
            <a:extLst>
              <a:ext uri="{FF2B5EF4-FFF2-40B4-BE49-F238E27FC236}">
                <a16:creationId xmlns:a16="http://schemas.microsoft.com/office/drawing/2014/main" id="{B6E31264-D6AD-43D8-A6A8-53E33EF7402E}"/>
              </a:ext>
            </a:extLst>
          </p:cNvPr>
          <p:cNvSpPr txBox="1"/>
          <p:nvPr/>
        </p:nvSpPr>
        <p:spPr>
          <a:xfrm>
            <a:off x="4041571" y="1138251"/>
            <a:ext cx="960004" cy="369332"/>
          </a:xfrm>
          <a:prstGeom prst="rect">
            <a:avLst/>
          </a:prstGeom>
          <a:noFill/>
        </p:spPr>
        <p:txBody>
          <a:bodyPr wrap="square" rtlCol="0">
            <a:spAutoFit/>
          </a:bodyPr>
          <a:lstStyle/>
          <a:p>
            <a:r>
              <a:rPr lang="en-US" dirty="0"/>
              <a:t>N = 56</a:t>
            </a:r>
          </a:p>
        </p:txBody>
      </p:sp>
      <p:sp>
        <p:nvSpPr>
          <p:cNvPr id="25" name="TextBox 24">
            <a:extLst>
              <a:ext uri="{FF2B5EF4-FFF2-40B4-BE49-F238E27FC236}">
                <a16:creationId xmlns:a16="http://schemas.microsoft.com/office/drawing/2014/main" id="{7C73966F-9EF8-4A4E-B5DC-05ACD2C0A6D7}"/>
              </a:ext>
            </a:extLst>
          </p:cNvPr>
          <p:cNvSpPr txBox="1"/>
          <p:nvPr/>
        </p:nvSpPr>
        <p:spPr>
          <a:xfrm>
            <a:off x="8818733" y="1181176"/>
            <a:ext cx="960004" cy="369332"/>
          </a:xfrm>
          <a:prstGeom prst="rect">
            <a:avLst/>
          </a:prstGeom>
          <a:noFill/>
        </p:spPr>
        <p:txBody>
          <a:bodyPr wrap="square" rtlCol="0">
            <a:spAutoFit/>
          </a:bodyPr>
          <a:lstStyle/>
          <a:p>
            <a:r>
              <a:rPr lang="en-US" dirty="0"/>
              <a:t>N = 120</a:t>
            </a:r>
          </a:p>
        </p:txBody>
      </p:sp>
      <p:sp>
        <p:nvSpPr>
          <p:cNvPr id="26" name="TextBox 25">
            <a:extLst>
              <a:ext uri="{FF2B5EF4-FFF2-40B4-BE49-F238E27FC236}">
                <a16:creationId xmlns:a16="http://schemas.microsoft.com/office/drawing/2014/main" id="{96004F06-2271-490C-862C-26F66C5AFDF0}"/>
              </a:ext>
            </a:extLst>
          </p:cNvPr>
          <p:cNvSpPr txBox="1"/>
          <p:nvPr/>
        </p:nvSpPr>
        <p:spPr>
          <a:xfrm>
            <a:off x="837375" y="440877"/>
            <a:ext cx="9822433" cy="369332"/>
          </a:xfrm>
          <a:prstGeom prst="rect">
            <a:avLst/>
          </a:prstGeom>
          <a:noFill/>
        </p:spPr>
        <p:txBody>
          <a:bodyPr wrap="none" rtlCol="0">
            <a:spAutoFit/>
          </a:bodyPr>
          <a:lstStyle/>
          <a:p>
            <a:r>
              <a:rPr lang="en-US" dirty="0"/>
              <a:t>Given a CV constraint, calculate optimal total sample size (fitness score) across strata for each solution</a:t>
            </a:r>
          </a:p>
        </p:txBody>
      </p:sp>
    </p:spTree>
    <p:extLst>
      <p:ext uri="{BB962C8B-B14F-4D97-AF65-F5344CB8AC3E}">
        <p14:creationId xmlns:p14="http://schemas.microsoft.com/office/powerpoint/2010/main" val="2675703480"/>
      </p:ext>
    </p:extLst>
  </p:cSld>
  <p:clrMapOvr>
    <a:masterClrMapping/>
  </p:clrMapOvr>
  <mc:AlternateContent xmlns:mc="http://schemas.openxmlformats.org/markup-compatibility/2006" xmlns:p14="http://schemas.microsoft.com/office/powerpoint/2010/main">
    <mc:Choice Requires="p14">
      <p:transition spd="slow" p14:dur="2000" advTm="22827"/>
    </mc:Choice>
    <mc:Fallback xmlns="">
      <p:transition spd="slow" advTm="22827"/>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EAE0EF3-5180-834A-8A25-45C9CAEB24B4}"/>
              </a:ext>
            </a:extLst>
          </p:cNvPr>
          <p:cNvSpPr/>
          <p:nvPr/>
        </p:nvSpPr>
        <p:spPr>
          <a:xfrm>
            <a:off x="1874520" y="868680"/>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B32B4DC9-9C44-EE4A-B866-10F52706F7E1}"/>
              </a:ext>
            </a:extLst>
          </p:cNvPr>
          <p:cNvSpPr txBox="1"/>
          <p:nvPr/>
        </p:nvSpPr>
        <p:spPr>
          <a:xfrm>
            <a:off x="5821682" y="583644"/>
            <a:ext cx="2438400" cy="1107996"/>
          </a:xfrm>
          <a:prstGeom prst="rect">
            <a:avLst/>
          </a:prstGeom>
          <a:noFill/>
        </p:spPr>
        <p:txBody>
          <a:bodyPr wrap="square" rtlCol="0">
            <a:spAutoFit/>
          </a:bodyPr>
          <a:lstStyle/>
          <a:p>
            <a:r>
              <a:rPr lang="en-US" sz="6600" b="1" dirty="0"/>
              <a:t>.  .  .  . </a:t>
            </a:r>
          </a:p>
        </p:txBody>
      </p:sp>
      <p:sp>
        <p:nvSpPr>
          <p:cNvPr id="9" name="TextBox 8">
            <a:extLst>
              <a:ext uri="{FF2B5EF4-FFF2-40B4-BE49-F238E27FC236}">
                <a16:creationId xmlns:a16="http://schemas.microsoft.com/office/drawing/2014/main" id="{0F306D42-5431-5743-BA00-1D905C8F1A4E}"/>
              </a:ext>
            </a:extLst>
          </p:cNvPr>
          <p:cNvSpPr txBox="1"/>
          <p:nvPr/>
        </p:nvSpPr>
        <p:spPr>
          <a:xfrm>
            <a:off x="3905612" y="172688"/>
            <a:ext cx="3832139" cy="369332"/>
          </a:xfrm>
          <a:prstGeom prst="rect">
            <a:avLst/>
          </a:prstGeom>
          <a:noFill/>
        </p:spPr>
        <p:txBody>
          <a:bodyPr wrap="none" rtlCol="0">
            <a:spAutoFit/>
          </a:bodyPr>
          <a:lstStyle/>
          <a:p>
            <a:r>
              <a:rPr lang="en-US" dirty="0"/>
              <a:t>Initialize with 50 random stratifications</a:t>
            </a:r>
          </a:p>
        </p:txBody>
      </p:sp>
      <p:cxnSp>
        <p:nvCxnSpPr>
          <p:cNvPr id="11" name="Straight Connector 10">
            <a:extLst>
              <a:ext uri="{FF2B5EF4-FFF2-40B4-BE49-F238E27FC236}">
                <a16:creationId xmlns:a16="http://schemas.microsoft.com/office/drawing/2014/main" id="{DE5CC91C-B1B3-274C-ADA4-88D68B4477BC}"/>
              </a:ext>
            </a:extLst>
          </p:cNvPr>
          <p:cNvCxnSpPr>
            <a:stCxn id="4" idx="0"/>
            <a:endCxn id="4" idx="2"/>
          </p:cNvCxnSpPr>
          <p:nvPr/>
        </p:nvCxnSpPr>
        <p:spPr>
          <a:xfrm>
            <a:off x="2537460" y="868680"/>
            <a:ext cx="0"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92AB6C2-2B95-DC41-BBE9-DF7B5DCB59FD}"/>
              </a:ext>
            </a:extLst>
          </p:cNvPr>
          <p:cNvCxnSpPr>
            <a:cxnSpLocks/>
            <a:endCxn id="4" idx="2"/>
          </p:cNvCxnSpPr>
          <p:nvPr/>
        </p:nvCxnSpPr>
        <p:spPr>
          <a:xfrm>
            <a:off x="1874520" y="868680"/>
            <a:ext cx="662940"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235EC89-29CC-704A-89DD-440B9FEA0B0E}"/>
              </a:ext>
            </a:extLst>
          </p:cNvPr>
          <p:cNvCxnSpPr>
            <a:cxnSpLocks/>
            <a:endCxn id="4" idx="3"/>
          </p:cNvCxnSpPr>
          <p:nvPr/>
        </p:nvCxnSpPr>
        <p:spPr>
          <a:xfrm>
            <a:off x="2537460" y="1303020"/>
            <a:ext cx="662940" cy="0"/>
          </a:xfrm>
          <a:prstGeom prst="line">
            <a:avLst/>
          </a:prstGeom>
        </p:spPr>
        <p:style>
          <a:lnRef idx="1">
            <a:schemeClr val="accent1"/>
          </a:lnRef>
          <a:fillRef idx="0">
            <a:schemeClr val="accent1"/>
          </a:fillRef>
          <a:effectRef idx="0">
            <a:schemeClr val="accent1"/>
          </a:effectRef>
          <a:fontRef idx="minor">
            <a:schemeClr val="tx1"/>
          </a:fontRef>
        </p:style>
      </p:cxnSp>
      <p:sp>
        <p:nvSpPr>
          <p:cNvPr id="20" name="Rounded Rectangle 19">
            <a:extLst>
              <a:ext uri="{FF2B5EF4-FFF2-40B4-BE49-F238E27FC236}">
                <a16:creationId xmlns:a16="http://schemas.microsoft.com/office/drawing/2014/main" id="{1A2EB454-06E8-FF4F-9DBC-AB8704F064EA}"/>
              </a:ext>
            </a:extLst>
          </p:cNvPr>
          <p:cNvSpPr/>
          <p:nvPr/>
        </p:nvSpPr>
        <p:spPr>
          <a:xfrm>
            <a:off x="3785756" y="895696"/>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cxnSp>
        <p:nvCxnSpPr>
          <p:cNvPr id="21" name="Straight Connector 20">
            <a:extLst>
              <a:ext uri="{FF2B5EF4-FFF2-40B4-BE49-F238E27FC236}">
                <a16:creationId xmlns:a16="http://schemas.microsoft.com/office/drawing/2014/main" id="{44A61DD6-A114-F94C-B73E-3B1DBFCDE2FD}"/>
              </a:ext>
            </a:extLst>
          </p:cNvPr>
          <p:cNvCxnSpPr>
            <a:cxnSpLocks/>
            <a:stCxn id="20" idx="0"/>
          </p:cNvCxnSpPr>
          <p:nvPr/>
        </p:nvCxnSpPr>
        <p:spPr>
          <a:xfrm>
            <a:off x="4448696" y="895696"/>
            <a:ext cx="227214"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1DCE1C0E-04C2-9447-9FAC-5E5862B1E5F8}"/>
              </a:ext>
            </a:extLst>
          </p:cNvPr>
          <p:cNvCxnSpPr>
            <a:cxnSpLocks/>
          </p:cNvCxnSpPr>
          <p:nvPr/>
        </p:nvCxnSpPr>
        <p:spPr>
          <a:xfrm flipH="1">
            <a:off x="3785756" y="1303020"/>
            <a:ext cx="77421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04E24FDA-B87A-AE43-82ED-FE9F0A386DC6}"/>
              </a:ext>
            </a:extLst>
          </p:cNvPr>
          <p:cNvCxnSpPr>
            <a:cxnSpLocks/>
            <a:endCxn id="20" idx="3"/>
          </p:cNvCxnSpPr>
          <p:nvPr/>
        </p:nvCxnSpPr>
        <p:spPr>
          <a:xfrm>
            <a:off x="4675910" y="895696"/>
            <a:ext cx="435726" cy="434340"/>
          </a:xfrm>
          <a:prstGeom prst="line">
            <a:avLst/>
          </a:prstGeom>
        </p:spPr>
        <p:style>
          <a:lnRef idx="1">
            <a:schemeClr val="accent1"/>
          </a:lnRef>
          <a:fillRef idx="0">
            <a:schemeClr val="accent1"/>
          </a:fillRef>
          <a:effectRef idx="0">
            <a:schemeClr val="accent1"/>
          </a:effectRef>
          <a:fontRef idx="minor">
            <a:schemeClr val="tx1"/>
          </a:fontRef>
        </p:style>
      </p:cxnSp>
      <p:sp>
        <p:nvSpPr>
          <p:cNvPr id="33" name="Rounded Rectangle 32">
            <a:extLst>
              <a:ext uri="{FF2B5EF4-FFF2-40B4-BE49-F238E27FC236}">
                <a16:creationId xmlns:a16="http://schemas.microsoft.com/office/drawing/2014/main" id="{533AE1F3-8E70-8E46-9CA9-48FE3C7A5C0F}"/>
              </a:ext>
            </a:extLst>
          </p:cNvPr>
          <p:cNvSpPr/>
          <p:nvPr/>
        </p:nvSpPr>
        <p:spPr>
          <a:xfrm>
            <a:off x="8522188" y="895696"/>
            <a:ext cx="1325880" cy="8686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cxnSp>
        <p:nvCxnSpPr>
          <p:cNvPr id="34" name="Straight Connector 33">
            <a:extLst>
              <a:ext uri="{FF2B5EF4-FFF2-40B4-BE49-F238E27FC236}">
                <a16:creationId xmlns:a16="http://schemas.microsoft.com/office/drawing/2014/main" id="{26D0D92B-8EBD-AF4A-90B8-F03DE385DE44}"/>
              </a:ext>
            </a:extLst>
          </p:cNvPr>
          <p:cNvCxnSpPr>
            <a:cxnSpLocks/>
            <a:stCxn id="33" idx="0"/>
          </p:cNvCxnSpPr>
          <p:nvPr/>
        </p:nvCxnSpPr>
        <p:spPr>
          <a:xfrm>
            <a:off x="9185128" y="895696"/>
            <a:ext cx="227214" cy="86868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B99A783B-1A50-5040-BFB4-8DA0EA16A0D0}"/>
              </a:ext>
            </a:extLst>
          </p:cNvPr>
          <p:cNvCxnSpPr>
            <a:cxnSpLocks/>
          </p:cNvCxnSpPr>
          <p:nvPr/>
        </p:nvCxnSpPr>
        <p:spPr>
          <a:xfrm flipH="1">
            <a:off x="8522188" y="1143658"/>
            <a:ext cx="7765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3FFE053-19A3-1749-9445-B698915F7B78}"/>
              </a:ext>
            </a:extLst>
          </p:cNvPr>
          <p:cNvCxnSpPr>
            <a:cxnSpLocks/>
          </p:cNvCxnSpPr>
          <p:nvPr/>
        </p:nvCxnSpPr>
        <p:spPr>
          <a:xfrm>
            <a:off x="8522188" y="1513573"/>
            <a:ext cx="1325880" cy="0"/>
          </a:xfrm>
          <a:prstGeom prst="line">
            <a:avLst/>
          </a:prstGeom>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2DE5C107-A7AF-5E47-9205-A65C73EAE162}"/>
              </a:ext>
            </a:extLst>
          </p:cNvPr>
          <p:cNvSpPr txBox="1"/>
          <p:nvPr/>
        </p:nvSpPr>
        <p:spPr>
          <a:xfrm>
            <a:off x="837375" y="440877"/>
            <a:ext cx="9822433" cy="369332"/>
          </a:xfrm>
          <a:prstGeom prst="rect">
            <a:avLst/>
          </a:prstGeom>
          <a:noFill/>
        </p:spPr>
        <p:txBody>
          <a:bodyPr wrap="none" rtlCol="0">
            <a:spAutoFit/>
          </a:bodyPr>
          <a:lstStyle/>
          <a:p>
            <a:r>
              <a:rPr lang="en-US" dirty="0"/>
              <a:t>Given a CV constraint, calculate optimal total sample size (fitness score) across strata for each solution</a:t>
            </a:r>
          </a:p>
        </p:txBody>
      </p:sp>
      <p:sp>
        <p:nvSpPr>
          <p:cNvPr id="55" name="TextBox 54">
            <a:extLst>
              <a:ext uri="{FF2B5EF4-FFF2-40B4-BE49-F238E27FC236}">
                <a16:creationId xmlns:a16="http://schemas.microsoft.com/office/drawing/2014/main" id="{05747173-278A-184C-9466-B7D646519C0A}"/>
              </a:ext>
            </a:extLst>
          </p:cNvPr>
          <p:cNvSpPr txBox="1"/>
          <p:nvPr/>
        </p:nvSpPr>
        <p:spPr>
          <a:xfrm>
            <a:off x="2047715" y="1138251"/>
            <a:ext cx="960004" cy="369332"/>
          </a:xfrm>
          <a:prstGeom prst="rect">
            <a:avLst/>
          </a:prstGeom>
          <a:noFill/>
        </p:spPr>
        <p:txBody>
          <a:bodyPr wrap="square" rtlCol="0">
            <a:spAutoFit/>
          </a:bodyPr>
          <a:lstStyle/>
          <a:p>
            <a:r>
              <a:rPr lang="en-US" dirty="0"/>
              <a:t>N = 300</a:t>
            </a:r>
          </a:p>
        </p:txBody>
      </p:sp>
      <p:sp>
        <p:nvSpPr>
          <p:cNvPr id="56" name="TextBox 55">
            <a:extLst>
              <a:ext uri="{FF2B5EF4-FFF2-40B4-BE49-F238E27FC236}">
                <a16:creationId xmlns:a16="http://schemas.microsoft.com/office/drawing/2014/main" id="{5BEE27E6-957B-CF4B-A170-D7A688E9581B}"/>
              </a:ext>
            </a:extLst>
          </p:cNvPr>
          <p:cNvSpPr txBox="1"/>
          <p:nvPr/>
        </p:nvSpPr>
        <p:spPr>
          <a:xfrm>
            <a:off x="4041571" y="1138251"/>
            <a:ext cx="960004" cy="369332"/>
          </a:xfrm>
          <a:prstGeom prst="rect">
            <a:avLst/>
          </a:prstGeom>
          <a:noFill/>
        </p:spPr>
        <p:txBody>
          <a:bodyPr wrap="square" rtlCol="0">
            <a:spAutoFit/>
          </a:bodyPr>
          <a:lstStyle/>
          <a:p>
            <a:r>
              <a:rPr lang="en-US" dirty="0"/>
              <a:t>N = 56</a:t>
            </a:r>
          </a:p>
        </p:txBody>
      </p:sp>
      <p:sp>
        <p:nvSpPr>
          <p:cNvPr id="57" name="TextBox 56">
            <a:extLst>
              <a:ext uri="{FF2B5EF4-FFF2-40B4-BE49-F238E27FC236}">
                <a16:creationId xmlns:a16="http://schemas.microsoft.com/office/drawing/2014/main" id="{BEF97C24-5C30-5D43-9266-4C7B2E3F0CD9}"/>
              </a:ext>
            </a:extLst>
          </p:cNvPr>
          <p:cNvSpPr txBox="1"/>
          <p:nvPr/>
        </p:nvSpPr>
        <p:spPr>
          <a:xfrm>
            <a:off x="8818733" y="1181176"/>
            <a:ext cx="960004" cy="369332"/>
          </a:xfrm>
          <a:prstGeom prst="rect">
            <a:avLst/>
          </a:prstGeom>
          <a:noFill/>
        </p:spPr>
        <p:txBody>
          <a:bodyPr wrap="square" rtlCol="0">
            <a:spAutoFit/>
          </a:bodyPr>
          <a:lstStyle/>
          <a:p>
            <a:r>
              <a:rPr lang="en-US" dirty="0"/>
              <a:t>N = 120</a:t>
            </a:r>
          </a:p>
        </p:txBody>
      </p:sp>
      <p:sp>
        <p:nvSpPr>
          <p:cNvPr id="59" name="TextBox 58">
            <a:extLst>
              <a:ext uri="{FF2B5EF4-FFF2-40B4-BE49-F238E27FC236}">
                <a16:creationId xmlns:a16="http://schemas.microsoft.com/office/drawing/2014/main" id="{E153FA54-98A5-CD48-AE5D-E667095F01F0}"/>
              </a:ext>
            </a:extLst>
          </p:cNvPr>
          <p:cNvSpPr txBox="1"/>
          <p:nvPr/>
        </p:nvSpPr>
        <p:spPr>
          <a:xfrm>
            <a:off x="1562959" y="1922980"/>
            <a:ext cx="9186617" cy="1200329"/>
          </a:xfrm>
          <a:prstGeom prst="rect">
            <a:avLst/>
          </a:prstGeom>
          <a:noFill/>
        </p:spPr>
        <p:txBody>
          <a:bodyPr wrap="none" rtlCol="0">
            <a:spAutoFit/>
          </a:bodyPr>
          <a:lstStyle/>
          <a:p>
            <a:r>
              <a:rPr lang="en-US" dirty="0"/>
              <a:t>Create 50 new solutions based on the fitness scores of the current generation</a:t>
            </a:r>
          </a:p>
          <a:p>
            <a:pPr marL="285750" indent="-285750">
              <a:buFont typeface="Arial" panose="020B0604020202020204" pitchFamily="34" charset="0"/>
              <a:buChar char="•"/>
            </a:pPr>
            <a:r>
              <a:rPr lang="en-US" dirty="0"/>
              <a:t>Save a subset of the best solutions (Elitism)</a:t>
            </a:r>
          </a:p>
          <a:p>
            <a:pPr marL="285750" indent="-285750">
              <a:buFont typeface="Arial" panose="020B0604020202020204" pitchFamily="34" charset="0"/>
              <a:buChar char="•"/>
            </a:pPr>
            <a:r>
              <a:rPr lang="en-US" dirty="0"/>
              <a:t>Recombination: randomly “mate” two solutions with probability proportional to fitness score</a:t>
            </a:r>
          </a:p>
          <a:p>
            <a:pPr marL="285750" indent="-285750">
              <a:buFont typeface="Arial" panose="020B0604020202020204" pitchFamily="34" charset="0"/>
              <a:buChar char="•"/>
            </a:pPr>
            <a:r>
              <a:rPr lang="en-US" dirty="0"/>
              <a:t>Random mutations of strata boundaries</a:t>
            </a:r>
          </a:p>
        </p:txBody>
      </p:sp>
      <p:sp>
        <p:nvSpPr>
          <p:cNvPr id="87" name="TextBox 86">
            <a:extLst>
              <a:ext uri="{FF2B5EF4-FFF2-40B4-BE49-F238E27FC236}">
                <a16:creationId xmlns:a16="http://schemas.microsoft.com/office/drawing/2014/main" id="{2243083D-C5D0-0F4C-A6D8-AB1BFFE536D6}"/>
              </a:ext>
            </a:extLst>
          </p:cNvPr>
          <p:cNvSpPr txBox="1"/>
          <p:nvPr/>
        </p:nvSpPr>
        <p:spPr>
          <a:xfrm>
            <a:off x="214866" y="1105264"/>
            <a:ext cx="1325881" cy="646331"/>
          </a:xfrm>
          <a:prstGeom prst="rect">
            <a:avLst/>
          </a:prstGeom>
          <a:noFill/>
        </p:spPr>
        <p:txBody>
          <a:bodyPr wrap="square" rtlCol="0">
            <a:spAutoFit/>
          </a:bodyPr>
          <a:lstStyle/>
          <a:p>
            <a:pPr algn="ctr"/>
            <a:r>
              <a:rPr lang="en-US" b="1" dirty="0"/>
              <a:t>P Generation</a:t>
            </a:r>
          </a:p>
        </p:txBody>
      </p:sp>
      <p:pic>
        <p:nvPicPr>
          <p:cNvPr id="3" name="Audio 2">
            <a:hlinkClick r:id="" action="ppaction://media"/>
            <a:extLst>
              <a:ext uri="{FF2B5EF4-FFF2-40B4-BE49-F238E27FC236}">
                <a16:creationId xmlns:a16="http://schemas.microsoft.com/office/drawing/2014/main" id="{0D5E216D-47E5-490B-952B-9C57550DBFF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477239"/>
      </p:ext>
    </p:extLst>
  </p:cSld>
  <p:clrMapOvr>
    <a:masterClrMapping/>
  </p:clrMapOvr>
  <mc:AlternateContent xmlns:mc="http://schemas.openxmlformats.org/markup-compatibility/2006" xmlns:p14="http://schemas.microsoft.com/office/powerpoint/2010/main">
    <mc:Choice Requires="p14">
      <p:transition spd="slow" p14:dur="2000" advTm="29176"/>
    </mc:Choice>
    <mc:Fallback xmlns="">
      <p:transition spd="slow" advTm="291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4064</TotalTime>
  <Words>1330</Words>
  <Application>Microsoft Office PowerPoint</Application>
  <PresentationFormat>Widescreen</PresentationFormat>
  <Paragraphs>145</Paragraphs>
  <Slides>13</Slides>
  <Notes>12</Notes>
  <HiddenSlides>0</HiddenSlides>
  <MMClips>7</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PowerPoint Presentation</vt:lpstr>
      <vt:lpstr>Optimal Survey Effort Allocation—Assume a stratification is specified</vt:lpstr>
      <vt:lpstr>Optimal Strata Boundaries</vt:lpstr>
      <vt:lpstr>Genetic algorithm: type of metaheuristic that takes inspiration from the process of natural selection</vt:lpstr>
      <vt:lpstr>PowerPoint Presentation</vt:lpstr>
      <vt:lpstr>Optimal Survey Effort Allocation—Assume a stratification is specified</vt:lpstr>
      <vt:lpstr>Optimal Survey Effort Allocation—Assume a stratification is specified</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Zack Oyafuso</dc:creator>
  <cp:lastModifiedBy>Zack Oyafuso</cp:lastModifiedBy>
  <cp:revision>17</cp:revision>
  <dcterms:created xsi:type="dcterms:W3CDTF">2021-06-04T19:18:30Z</dcterms:created>
  <dcterms:modified xsi:type="dcterms:W3CDTF">2021-06-11T23:03:10Z</dcterms:modified>
</cp:coreProperties>
</file>

<file path=docProps/thumbnail.jpeg>
</file>